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75" r:id="rId11"/>
    <p:sldId id="266" r:id="rId12"/>
    <p:sldId id="268" r:id="rId13"/>
    <p:sldId id="269" r:id="rId14"/>
    <p:sldId id="267" r:id="rId15"/>
    <p:sldId id="270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737" autoAdjust="0"/>
  </p:normalViewPr>
  <p:slideViewPr>
    <p:cSldViewPr>
      <p:cViewPr>
        <p:scale>
          <a:sx n="100" d="100"/>
          <a:sy n="100" d="100"/>
        </p:scale>
        <p:origin x="-33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D1C37-C504-454D-91CB-C7088870D11B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1EB00-676B-467A-A24B-E2CECECE29E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1EB00-676B-467A-A24B-E2CECECE29E7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1EB00-676B-467A-A24B-E2CECECE29E7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1EB00-676B-467A-A24B-E2CECECE29E7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1EB00-676B-467A-A24B-E2CECECE29E7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1EB00-676B-467A-A24B-E2CECECE29E7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1EB00-676B-467A-A24B-E2CECECE29E7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A5DA-6423-4833-951B-1B01FAFB3E95}" type="datetimeFigureOut">
              <a:rPr lang="pl-PL" smtClean="0"/>
              <a:pPr/>
              <a:t>2012-10-13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2A877-621B-4FB5-8C6D-6A2E3012433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2357430"/>
            <a:ext cx="7772400" cy="1500198"/>
          </a:xfrm>
        </p:spPr>
        <p:txBody>
          <a:bodyPr>
            <a:normAutofit/>
          </a:bodyPr>
          <a:lstStyle/>
          <a:p>
            <a:r>
              <a:rPr lang="en-US" sz="3600" dirty="0"/>
              <a:t>Heuristic Search in Program Space</a:t>
            </a:r>
            <a:br>
              <a:rPr lang="en-US" sz="3600" dirty="0"/>
            </a:br>
            <a:r>
              <a:rPr lang="en-US" sz="3600" dirty="0"/>
              <a:t>for the AGINAO Cognitive Architecture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67744" y="4365104"/>
            <a:ext cx="4536504" cy="714380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Wojciech (Wojtek) Skaba</a:t>
            </a:r>
          </a:p>
          <a:p>
            <a:endParaRPr lang="pl-PL" dirty="0"/>
          </a:p>
        </p:txBody>
      </p:sp>
      <p:pic>
        <p:nvPicPr>
          <p:cNvPr id="4" name="Obraz 3" descr="aginao_bi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620688"/>
            <a:ext cx="5625505" cy="1857388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411760" y="4797152"/>
            <a:ext cx="42472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aginao</a:t>
            </a:r>
            <a:r>
              <a:rPr lang="pl-PL" sz="4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pl-PL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aginao.com</a:t>
            </a:r>
            <a:endParaRPr lang="pl-PL" sz="2400" b="1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786578" y="157161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rgbClr val="FF0000"/>
                </a:solidFill>
                <a:latin typeface="Arial Narrow" pitchFamily="34" charset="0"/>
              </a:rPr>
              <a:t>(.</a:t>
            </a:r>
            <a:r>
              <a:rPr lang="pl-PL" sz="3200" b="1" dirty="0" err="1" smtClean="0">
                <a:solidFill>
                  <a:srgbClr val="FF0000"/>
                </a:solidFill>
                <a:latin typeface="Arial Narrow" pitchFamily="34" charset="0"/>
              </a:rPr>
              <a:t>com</a:t>
            </a:r>
            <a:r>
              <a:rPr lang="pl-PL" sz="3200" b="1" dirty="0" smtClean="0">
                <a:solidFill>
                  <a:srgbClr val="FF0000"/>
                </a:solidFill>
                <a:latin typeface="Arial Narrow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chemat blokowy: opóźnienie 52"/>
          <p:cNvSpPr/>
          <p:nvPr/>
        </p:nvSpPr>
        <p:spPr>
          <a:xfrm>
            <a:off x="2843808" y="764704"/>
            <a:ext cx="3456384" cy="2880320"/>
          </a:xfrm>
          <a:prstGeom prst="flowChartDelay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rostokąt 20"/>
          <p:cNvSpPr/>
          <p:nvPr/>
        </p:nvSpPr>
        <p:spPr>
          <a:xfrm>
            <a:off x="2195736" y="162880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6535740" y="404664"/>
            <a:ext cx="1996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>
                <a:solidFill>
                  <a:schemeClr val="tx2"/>
                </a:solidFill>
              </a:rPr>
              <a:t>VM Diagram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83568" y="162880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size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1187624" y="162880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1691680" y="162880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24" name="Łącznik prosty 23"/>
          <p:cNvCxnSpPr/>
          <p:nvPr/>
        </p:nvCxnSpPr>
        <p:spPr>
          <a:xfrm>
            <a:off x="2195736" y="1628800"/>
            <a:ext cx="288032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/>
          <p:nvPr/>
        </p:nvCxnSpPr>
        <p:spPr>
          <a:xfrm>
            <a:off x="2195736" y="1988840"/>
            <a:ext cx="288032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rostokąt 27"/>
          <p:cNvSpPr/>
          <p:nvPr/>
        </p:nvSpPr>
        <p:spPr>
          <a:xfrm>
            <a:off x="2195792" y="234888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683624" y="234888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size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0" name="Prostokąt 29"/>
          <p:cNvSpPr/>
          <p:nvPr/>
        </p:nvSpPr>
        <p:spPr>
          <a:xfrm>
            <a:off x="1187680" y="234888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1691736" y="234888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32" name="Łącznik prosty 31"/>
          <p:cNvCxnSpPr/>
          <p:nvPr/>
        </p:nvCxnSpPr>
        <p:spPr>
          <a:xfrm>
            <a:off x="2195792" y="2348880"/>
            <a:ext cx="288032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32"/>
          <p:cNvCxnSpPr/>
          <p:nvPr/>
        </p:nvCxnSpPr>
        <p:spPr>
          <a:xfrm>
            <a:off x="2195792" y="2708920"/>
            <a:ext cx="288032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rostokąt 33"/>
          <p:cNvSpPr/>
          <p:nvPr/>
        </p:nvSpPr>
        <p:spPr>
          <a:xfrm>
            <a:off x="8172456" y="198884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5" name="Prostokąt 34"/>
          <p:cNvSpPr/>
          <p:nvPr/>
        </p:nvSpPr>
        <p:spPr>
          <a:xfrm>
            <a:off x="6660288" y="198884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size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6" name="Prostokąt 35"/>
          <p:cNvSpPr/>
          <p:nvPr/>
        </p:nvSpPr>
        <p:spPr>
          <a:xfrm>
            <a:off x="7164344" y="198884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7" name="Prostokąt 36"/>
          <p:cNvSpPr/>
          <p:nvPr/>
        </p:nvSpPr>
        <p:spPr>
          <a:xfrm>
            <a:off x="7668400" y="1988840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38" name="Łącznik prosty 37"/>
          <p:cNvCxnSpPr/>
          <p:nvPr/>
        </p:nvCxnSpPr>
        <p:spPr>
          <a:xfrm>
            <a:off x="8172456" y="1988840"/>
            <a:ext cx="288032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38"/>
          <p:cNvCxnSpPr/>
          <p:nvPr/>
        </p:nvCxnSpPr>
        <p:spPr>
          <a:xfrm>
            <a:off x="8172456" y="2348880"/>
            <a:ext cx="288032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rostokąt 40"/>
          <p:cNvSpPr/>
          <p:nvPr/>
        </p:nvSpPr>
        <p:spPr>
          <a:xfrm>
            <a:off x="3203848" y="2915652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2" name="Prostokąt 41"/>
          <p:cNvSpPr/>
          <p:nvPr/>
        </p:nvSpPr>
        <p:spPr>
          <a:xfrm>
            <a:off x="3707904" y="2915652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3" name="Prostokąt 42"/>
          <p:cNvSpPr/>
          <p:nvPr/>
        </p:nvSpPr>
        <p:spPr>
          <a:xfrm>
            <a:off x="4211960" y="2915652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6" name="pole tekstowe 45"/>
          <p:cNvSpPr txBox="1"/>
          <p:nvPr/>
        </p:nvSpPr>
        <p:spPr>
          <a:xfrm>
            <a:off x="3402897" y="3240000"/>
            <a:ext cx="1169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solidFill>
                  <a:srgbClr val="C00000"/>
                </a:solidFill>
              </a:rPr>
              <a:t>local</a:t>
            </a:r>
            <a:r>
              <a:rPr lang="pl-PL" dirty="0" smtClean="0">
                <a:solidFill>
                  <a:srgbClr val="C00000"/>
                </a:solidFill>
              </a:rPr>
              <a:t> </a:t>
            </a:r>
            <a:r>
              <a:rPr lang="pl-PL" dirty="0" err="1" smtClean="0">
                <a:solidFill>
                  <a:srgbClr val="C00000"/>
                </a:solidFill>
              </a:rPr>
              <a:t>static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7" name="Prostokąt 46"/>
          <p:cNvSpPr/>
          <p:nvPr/>
        </p:nvSpPr>
        <p:spPr>
          <a:xfrm>
            <a:off x="3203848" y="1052776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8" name="pole tekstowe 47"/>
          <p:cNvSpPr txBox="1"/>
          <p:nvPr/>
        </p:nvSpPr>
        <p:spPr>
          <a:xfrm>
            <a:off x="3203848" y="720000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solidFill>
                  <a:srgbClr val="0070C0"/>
                </a:solidFill>
              </a:rPr>
              <a:t>acc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9" name="Prostokąt 48"/>
          <p:cNvSpPr/>
          <p:nvPr/>
        </p:nvSpPr>
        <p:spPr>
          <a:xfrm>
            <a:off x="3923984" y="1052776"/>
            <a:ext cx="504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int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0" name="pole tekstowe 49"/>
          <p:cNvSpPr txBox="1"/>
          <p:nvPr/>
        </p:nvSpPr>
        <p:spPr>
          <a:xfrm>
            <a:off x="3923984" y="720000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solidFill>
                  <a:schemeClr val="accent3">
                    <a:lumMod val="75000"/>
                  </a:schemeClr>
                </a:solidFill>
              </a:rPr>
              <a:t>idx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1" name="Prostokąt 50"/>
          <p:cNvSpPr/>
          <p:nvPr/>
        </p:nvSpPr>
        <p:spPr>
          <a:xfrm>
            <a:off x="4644008" y="1052776"/>
            <a:ext cx="288032" cy="360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Z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2" name="Prostokąt 51"/>
          <p:cNvSpPr/>
          <p:nvPr/>
        </p:nvSpPr>
        <p:spPr>
          <a:xfrm>
            <a:off x="5148064" y="1052776"/>
            <a:ext cx="288032" cy="360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M</a:t>
            </a:r>
            <a:endParaRPr lang="en-US" sz="16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4" name="Prostokąt zaokrąglony 53"/>
          <p:cNvSpPr/>
          <p:nvPr/>
        </p:nvSpPr>
        <p:spPr>
          <a:xfrm>
            <a:off x="3707904" y="1772816"/>
            <a:ext cx="1512168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>
                <a:solidFill>
                  <a:schemeClr val="tx1"/>
                </a:solidFill>
              </a:rPr>
              <a:t>CPU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704037" y="971436"/>
            <a:ext cx="91563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err="1" smtClean="0"/>
              <a:t>Input</a:t>
            </a:r>
            <a:r>
              <a:rPr lang="pl-PL" dirty="0" smtClean="0"/>
              <a:t>(s)</a:t>
            </a:r>
            <a:endParaRPr lang="en-US" dirty="0"/>
          </a:p>
        </p:txBody>
      </p:sp>
      <p:sp>
        <p:nvSpPr>
          <p:cNvPr id="56" name="pole tekstowe 55"/>
          <p:cNvSpPr txBox="1"/>
          <p:nvPr/>
        </p:nvSpPr>
        <p:spPr>
          <a:xfrm>
            <a:off x="6660232" y="1331476"/>
            <a:ext cx="85632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err="1" smtClean="0"/>
              <a:t>Output</a:t>
            </a:r>
            <a:endParaRPr lang="en-US" dirty="0"/>
          </a:p>
        </p:txBody>
      </p:sp>
      <p:cxnSp>
        <p:nvCxnSpPr>
          <p:cNvPr id="62" name="Łącznik prosty ze strzałką 61"/>
          <p:cNvCxnSpPr/>
          <p:nvPr/>
        </p:nvCxnSpPr>
        <p:spPr>
          <a:xfrm>
            <a:off x="5220072" y="2160000"/>
            <a:ext cx="144016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ze strzałką 78"/>
          <p:cNvCxnSpPr>
            <a:stCxn id="47" idx="2"/>
          </p:cNvCxnSpPr>
          <p:nvPr/>
        </p:nvCxnSpPr>
        <p:spPr>
          <a:xfrm rot="16200000" flipH="1">
            <a:off x="3473070" y="1395554"/>
            <a:ext cx="361628" cy="396072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Łącznik prosty ze strzałką 81"/>
          <p:cNvCxnSpPr/>
          <p:nvPr/>
        </p:nvCxnSpPr>
        <p:spPr>
          <a:xfrm rot="5400000">
            <a:off x="3960329" y="1592399"/>
            <a:ext cx="360040" cy="794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Łącznik prosty ze strzałką 86"/>
          <p:cNvCxnSpPr/>
          <p:nvPr/>
        </p:nvCxnSpPr>
        <p:spPr>
          <a:xfrm rot="5400000">
            <a:off x="4607607" y="1592399"/>
            <a:ext cx="360040" cy="794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Łącznik prosty ze strzałką 87"/>
          <p:cNvCxnSpPr>
            <a:stCxn id="52" idx="2"/>
          </p:cNvCxnSpPr>
          <p:nvPr/>
        </p:nvCxnSpPr>
        <p:spPr>
          <a:xfrm rot="5400000">
            <a:off x="4968044" y="1448780"/>
            <a:ext cx="360040" cy="288032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Łącznik prosty ze strzałką 89"/>
          <p:cNvCxnSpPr/>
          <p:nvPr/>
        </p:nvCxnSpPr>
        <p:spPr>
          <a:xfrm rot="5400000">
            <a:off x="3780000" y="2744527"/>
            <a:ext cx="360040" cy="794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Łącznik prosty ze strzałką 91"/>
          <p:cNvCxnSpPr/>
          <p:nvPr/>
        </p:nvCxnSpPr>
        <p:spPr>
          <a:xfrm>
            <a:off x="2699792" y="1844824"/>
            <a:ext cx="936104" cy="152832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Łącznik prosty ze strzałką 93"/>
          <p:cNvCxnSpPr/>
          <p:nvPr/>
        </p:nvCxnSpPr>
        <p:spPr>
          <a:xfrm flipV="1">
            <a:off x="2699792" y="2340000"/>
            <a:ext cx="936104" cy="17112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pole tekstowe 97"/>
          <p:cNvSpPr txBox="1"/>
          <p:nvPr/>
        </p:nvSpPr>
        <p:spPr>
          <a:xfrm>
            <a:off x="1088404" y="4437112"/>
            <a:ext cx="2547492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0000 MOVI IDX,	0002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0003 MOVX A, var1[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0006 SAVI [00],A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0009 RET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9" name="pole tekstowe 98"/>
          <p:cNvSpPr txBox="1"/>
          <p:nvPr/>
        </p:nvSpPr>
        <p:spPr>
          <a:xfrm>
            <a:off x="5508104" y="4437112"/>
            <a:ext cx="2332690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0000 MOV A, var1[00]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0005 ADD A, var2[00]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0010 APPEND, A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0011 JZ 0005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0014 RET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2592000" y="17640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7" name="Elipsa 56"/>
          <p:cNvSpPr/>
          <p:nvPr/>
        </p:nvSpPr>
        <p:spPr>
          <a:xfrm>
            <a:off x="2592000" y="24480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6" dur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5" dur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8" dur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0" dur="1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3" dur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6" dur="1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9" dur="1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2" dur="1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5" dur="1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8" dur="1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1" dur="1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4" dur="1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21" grpId="0" animBg="1"/>
      <p:bldP spid="3" grpId="0" animBg="1"/>
      <p:bldP spid="19" grpId="0" animBg="1"/>
      <p:bldP spid="20" grpId="0" animBg="1"/>
      <p:bldP spid="28" grpId="0" animBg="1"/>
      <p:bldP spid="29" grpId="0" animBg="1"/>
      <p:bldP spid="30" grpId="0" animBg="1"/>
      <p:bldP spid="31" grpId="0" animBg="1"/>
      <p:bldP spid="34" grpId="0" animBg="1"/>
      <p:bldP spid="35" grpId="0" animBg="1"/>
      <p:bldP spid="36" grpId="0" animBg="1"/>
      <p:bldP spid="37" grpId="0" animBg="1"/>
      <p:bldP spid="41" grpId="0" animBg="1"/>
      <p:bldP spid="42" grpId="0" animBg="1"/>
      <p:bldP spid="43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 animBg="1"/>
      <p:bldP spid="54" grpId="0" animBg="1"/>
      <p:bldP spid="55" grpId="0" animBg="1"/>
      <p:bldP spid="56" grpId="0" animBg="1"/>
      <p:bldP spid="98" grpId="0" animBg="1"/>
      <p:bldP spid="99" grpId="0" animBg="1"/>
      <p:bldP spid="45" grpId="0" animBg="1"/>
      <p:bldP spid="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979542" y="404664"/>
            <a:ext cx="495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Noteworthy</a:t>
            </a:r>
            <a:r>
              <a:rPr lang="pl-PL" sz="2800" dirty="0" smtClean="0">
                <a:solidFill>
                  <a:schemeClr val="tx2"/>
                </a:solidFill>
              </a:rPr>
              <a:t> controls of </a:t>
            </a:r>
            <a:r>
              <a:rPr lang="pl-PL" sz="2800" dirty="0" err="1" smtClean="0">
                <a:solidFill>
                  <a:schemeClr val="tx2"/>
                </a:solidFill>
              </a:rPr>
              <a:t>runtimes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83568" y="1196752"/>
            <a:ext cx="784887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err="1" smtClean="0">
                <a:solidFill>
                  <a:schemeClr val="tx2"/>
                </a:solidFill>
              </a:rPr>
              <a:t>Expiration</a:t>
            </a:r>
            <a:r>
              <a:rPr lang="pl-PL" dirty="0" smtClean="0">
                <a:solidFill>
                  <a:schemeClr val="tx2"/>
                </a:solidFill>
              </a:rPr>
              <a:t> time </a:t>
            </a:r>
            <a:r>
              <a:rPr lang="pl-PL" dirty="0" smtClean="0"/>
              <a:t>– a </a:t>
            </a:r>
            <a:r>
              <a:rPr lang="pl-PL" dirty="0" err="1" smtClean="0"/>
              <a:t>real</a:t>
            </a:r>
            <a:r>
              <a:rPr lang="pl-PL" dirty="0" smtClean="0"/>
              <a:t> time </a:t>
            </a:r>
            <a:r>
              <a:rPr lang="pl-PL" dirty="0" err="1" smtClean="0"/>
              <a:t>value</a:t>
            </a:r>
            <a:r>
              <a:rPr lang="pl-PL" dirty="0" smtClean="0"/>
              <a:t> of </a:t>
            </a:r>
            <a:r>
              <a:rPr lang="pl-PL" dirty="0" err="1" smtClean="0"/>
              <a:t>milisecond</a:t>
            </a:r>
            <a:r>
              <a:rPr lang="pl-PL" dirty="0" smtClean="0"/>
              <a:t> resolution, </a:t>
            </a:r>
            <a:r>
              <a:rPr lang="pl-PL" dirty="0" err="1" smtClean="0"/>
              <a:t>typically</a:t>
            </a:r>
            <a:r>
              <a:rPr lang="pl-PL" dirty="0" smtClean="0"/>
              <a:t> 100 </a:t>
            </a:r>
            <a:r>
              <a:rPr lang="pl-PL" dirty="0" err="1" smtClean="0"/>
              <a:t>ms</a:t>
            </a:r>
            <a:r>
              <a:rPr lang="pl-PL" dirty="0" smtClean="0"/>
              <a:t> </a:t>
            </a:r>
            <a:r>
              <a:rPr lang="pl-PL" dirty="0" err="1" smtClean="0"/>
              <a:t>since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runtime</a:t>
            </a:r>
            <a:r>
              <a:rPr lang="pl-PL" dirty="0" smtClean="0"/>
              <a:t> </a:t>
            </a:r>
            <a:r>
              <a:rPr lang="pl-PL" dirty="0" err="1" smtClean="0"/>
              <a:t>creation</a:t>
            </a:r>
            <a:r>
              <a:rPr lang="pl-PL" dirty="0" smtClean="0"/>
              <a:t> time. </a:t>
            </a:r>
            <a:r>
              <a:rPr lang="pl-PL" dirty="0" err="1" smtClean="0"/>
              <a:t>When</a:t>
            </a:r>
            <a:r>
              <a:rPr lang="pl-PL" dirty="0" smtClean="0"/>
              <a:t> time </a:t>
            </a:r>
            <a:r>
              <a:rPr lang="pl-PL" dirty="0" err="1" smtClean="0"/>
              <a:t>passes</a:t>
            </a:r>
            <a:r>
              <a:rPr lang="pl-PL" dirty="0" smtClean="0"/>
              <a:t>,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runtime</a:t>
            </a:r>
            <a:r>
              <a:rPr lang="pl-PL" dirty="0" smtClean="0"/>
              <a:t> </a:t>
            </a:r>
            <a:r>
              <a:rPr lang="pl-PL" dirty="0" err="1" smtClean="0"/>
              <a:t>passes</a:t>
            </a:r>
            <a:r>
              <a:rPr lang="pl-PL" dirty="0" smtClean="0"/>
              <a:t> </a:t>
            </a:r>
            <a:r>
              <a:rPr lang="pl-PL" dirty="0" err="1" smtClean="0"/>
              <a:t>away</a:t>
            </a:r>
            <a:r>
              <a:rPr lang="pl-PL" dirty="0" smtClean="0"/>
              <a:t>, no </a:t>
            </a:r>
            <a:r>
              <a:rPr lang="pl-PL" dirty="0" err="1" smtClean="0"/>
              <a:t>matter</a:t>
            </a:r>
            <a:r>
              <a:rPr lang="pl-PL" dirty="0" smtClean="0"/>
              <a:t> </a:t>
            </a:r>
            <a:r>
              <a:rPr lang="pl-PL" dirty="0" err="1" smtClean="0"/>
              <a:t>what</a:t>
            </a:r>
            <a:r>
              <a:rPr lang="pl-PL" dirty="0" smtClean="0"/>
              <a:t> state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currently</a:t>
            </a:r>
            <a:r>
              <a:rPr lang="pl-PL" dirty="0" smtClean="0"/>
              <a:t> in.</a:t>
            </a:r>
            <a:endParaRPr lang="en-US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83568" y="2348880"/>
            <a:ext cx="7848872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</a:rPr>
              <a:t>Priority</a:t>
            </a:r>
            <a:r>
              <a:rPr lang="pl-PL" dirty="0" smtClean="0">
                <a:solidFill>
                  <a:schemeClr val="tx2"/>
                </a:solidFill>
              </a:rPr>
              <a:t> </a:t>
            </a:r>
            <a:r>
              <a:rPr lang="pl-PL" dirty="0" smtClean="0"/>
              <a:t>– </a:t>
            </a:r>
            <a:r>
              <a:rPr lang="pl-PL" dirty="0" err="1" smtClean="0"/>
              <a:t>individually</a:t>
            </a:r>
            <a:r>
              <a:rPr lang="pl-PL" dirty="0" smtClean="0"/>
              <a:t> </a:t>
            </a:r>
            <a:r>
              <a:rPr lang="pl-PL" dirty="0" err="1" smtClean="0"/>
              <a:t>assigned</a:t>
            </a:r>
            <a:r>
              <a:rPr lang="pl-PL" dirty="0" smtClean="0"/>
              <a:t> </a:t>
            </a:r>
            <a:r>
              <a:rPr lang="pl-PL" dirty="0" err="1" smtClean="0"/>
              <a:t>real</a:t>
            </a:r>
            <a:r>
              <a:rPr lang="pl-PL" dirty="0" smtClean="0"/>
              <a:t> </a:t>
            </a:r>
            <a:r>
              <a:rPr lang="pl-PL" dirty="0" err="1" smtClean="0"/>
              <a:t>number</a:t>
            </a:r>
            <a:r>
              <a:rPr lang="pl-PL" dirty="0" smtClean="0"/>
              <a:t> </a:t>
            </a:r>
            <a:r>
              <a:rPr lang="pl-PL" dirty="0" err="1" smtClean="0"/>
              <a:t>determining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order of </a:t>
            </a:r>
            <a:r>
              <a:rPr lang="pl-PL" dirty="0" err="1" smtClean="0"/>
              <a:t>execution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relative</a:t>
            </a:r>
            <a:r>
              <a:rPr lang="pl-PL" dirty="0" smtClean="0"/>
              <a:t> to </a:t>
            </a:r>
            <a:r>
              <a:rPr lang="pl-PL" dirty="0" err="1" smtClean="0"/>
              <a:t>other</a:t>
            </a:r>
            <a:r>
              <a:rPr lang="pl-PL" dirty="0" smtClean="0"/>
              <a:t> </a:t>
            </a:r>
            <a:r>
              <a:rPr lang="pl-PL" dirty="0" err="1" smtClean="0"/>
              <a:t>runtimes</a:t>
            </a:r>
            <a:r>
              <a:rPr lang="pl-PL" dirty="0" smtClean="0"/>
              <a:t> </a:t>
            </a:r>
            <a:r>
              <a:rPr lang="pl-PL" dirty="0" err="1" smtClean="0"/>
              <a:t>currently</a:t>
            </a:r>
            <a:r>
              <a:rPr lang="pl-PL" dirty="0" smtClean="0"/>
              <a:t> </a:t>
            </a:r>
            <a:r>
              <a:rPr lang="pl-PL" dirty="0" err="1" smtClean="0"/>
              <a:t>awaiting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priority</a:t>
            </a:r>
            <a:r>
              <a:rPr lang="pl-PL" dirty="0" smtClean="0"/>
              <a:t> </a:t>
            </a:r>
            <a:r>
              <a:rPr lang="pl-PL" dirty="0" err="1" smtClean="0"/>
              <a:t>queue</a:t>
            </a:r>
            <a:r>
              <a:rPr lang="pl-PL" dirty="0" smtClean="0"/>
              <a:t>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83568" y="3212976"/>
            <a:ext cx="7848872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accent2"/>
                </a:solidFill>
              </a:rPr>
              <a:t>Resources</a:t>
            </a:r>
            <a:r>
              <a:rPr lang="pl-PL" dirty="0" smtClean="0">
                <a:solidFill>
                  <a:schemeClr val="tx2"/>
                </a:solidFill>
              </a:rPr>
              <a:t> </a:t>
            </a:r>
            <a:r>
              <a:rPr lang="pl-PL" dirty="0" smtClean="0"/>
              <a:t>– </a:t>
            </a:r>
            <a:r>
              <a:rPr lang="pl-PL" dirty="0" err="1" smtClean="0"/>
              <a:t>individually</a:t>
            </a:r>
            <a:r>
              <a:rPr lang="pl-PL" dirty="0" smtClean="0"/>
              <a:t> </a:t>
            </a:r>
            <a:r>
              <a:rPr lang="pl-PL" dirty="0" err="1" smtClean="0"/>
              <a:t>assigned</a:t>
            </a:r>
            <a:r>
              <a:rPr lang="pl-PL" dirty="0" smtClean="0"/>
              <a:t> </a:t>
            </a:r>
            <a:r>
              <a:rPr lang="pl-PL" dirty="0" err="1" smtClean="0"/>
              <a:t>real</a:t>
            </a:r>
            <a:r>
              <a:rPr lang="pl-PL" dirty="0" smtClean="0"/>
              <a:t> </a:t>
            </a:r>
            <a:r>
              <a:rPr lang="pl-PL" dirty="0" err="1" smtClean="0"/>
              <a:t>number</a:t>
            </a:r>
            <a:r>
              <a:rPr lang="pl-PL" dirty="0" smtClean="0"/>
              <a:t> </a:t>
            </a:r>
            <a:r>
              <a:rPr lang="pl-PL" dirty="0" err="1" smtClean="0"/>
              <a:t>determining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amount</a:t>
            </a:r>
            <a:r>
              <a:rPr lang="pl-PL" dirty="0" smtClean="0"/>
              <a:t> of system resources a </a:t>
            </a:r>
            <a:r>
              <a:rPr lang="pl-PL" dirty="0" err="1" smtClean="0"/>
              <a:t>runtime</a:t>
            </a:r>
            <a:r>
              <a:rPr lang="pl-PL" dirty="0" smtClean="0"/>
              <a:t> </a:t>
            </a:r>
            <a:r>
              <a:rPr lang="pl-PL" dirty="0" err="1" smtClean="0"/>
              <a:t>may</a:t>
            </a:r>
            <a:r>
              <a:rPr lang="pl-PL" dirty="0" smtClean="0"/>
              <a:t> </a:t>
            </a:r>
            <a:r>
              <a:rPr lang="pl-PL" dirty="0" err="1" smtClean="0"/>
              <a:t>exhaust</a:t>
            </a:r>
            <a:r>
              <a:rPr lang="pl-PL" dirty="0" smtClean="0"/>
              <a:t>. </a:t>
            </a:r>
            <a:r>
              <a:rPr lang="pl-PL" dirty="0" err="1" smtClean="0"/>
              <a:t>Basically</a:t>
            </a:r>
            <a:r>
              <a:rPr lang="pl-PL" dirty="0" smtClean="0"/>
              <a:t>,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denotes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number</a:t>
            </a:r>
            <a:r>
              <a:rPr lang="pl-PL" dirty="0" smtClean="0"/>
              <a:t> of VM </a:t>
            </a:r>
            <a:r>
              <a:rPr lang="pl-PL" dirty="0" err="1" smtClean="0"/>
              <a:t>instructions</a:t>
            </a:r>
            <a:r>
              <a:rPr lang="pl-PL" dirty="0" smtClean="0"/>
              <a:t> a </a:t>
            </a:r>
            <a:r>
              <a:rPr lang="pl-PL" dirty="0" err="1" smtClean="0"/>
              <a:t>runtime</a:t>
            </a:r>
            <a:r>
              <a:rPr lang="pl-PL" dirty="0" smtClean="0"/>
              <a:t> </a:t>
            </a:r>
            <a:r>
              <a:rPr lang="pl-PL" dirty="0" err="1" smtClean="0"/>
              <a:t>may</a:t>
            </a:r>
            <a:r>
              <a:rPr lang="pl-PL" dirty="0" smtClean="0"/>
              <a:t> </a:t>
            </a:r>
            <a:r>
              <a:rPr lang="pl-PL" dirty="0" err="1" smtClean="0"/>
              <a:t>perform</a:t>
            </a:r>
            <a:r>
              <a:rPr lang="pl-PL" dirty="0" smtClean="0"/>
              <a:t>. </a:t>
            </a:r>
            <a:r>
              <a:rPr lang="pl-PL" dirty="0" err="1" smtClean="0"/>
              <a:t>Useful</a:t>
            </a:r>
            <a:r>
              <a:rPr lang="pl-PL" dirty="0" smtClean="0"/>
              <a:t> for </a:t>
            </a:r>
            <a:r>
              <a:rPr lang="pl-PL" dirty="0" err="1" smtClean="0"/>
              <a:t>overcoming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halting</a:t>
            </a:r>
            <a:r>
              <a:rPr lang="pl-PL" dirty="0" smtClean="0"/>
              <a:t> problem.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83568" y="4365104"/>
            <a:ext cx="784887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accent6">
                    <a:lumMod val="50000"/>
                  </a:schemeClr>
                </a:solidFill>
              </a:rPr>
              <a:t>Status </a:t>
            </a:r>
            <a:r>
              <a:rPr lang="pl-PL" dirty="0" smtClean="0"/>
              <a:t>– </a:t>
            </a:r>
            <a:r>
              <a:rPr lang="pl-PL" dirty="0" err="1" smtClean="0"/>
              <a:t>the</a:t>
            </a:r>
            <a:r>
              <a:rPr lang="pl-PL" dirty="0" smtClean="0"/>
              <a:t> state a </a:t>
            </a:r>
            <a:r>
              <a:rPr lang="pl-PL" dirty="0" err="1" smtClean="0"/>
              <a:t>runtime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: PENDING, CREATED, EXECUTED, SLEEP, TERMINATED, EXITED, DISCARD (</a:t>
            </a:r>
            <a:r>
              <a:rPr lang="pl-PL" dirty="0" err="1" smtClean="0"/>
              <a:t>discussed</a:t>
            </a:r>
            <a:r>
              <a:rPr lang="pl-PL" dirty="0" smtClean="0"/>
              <a:t> </a:t>
            </a:r>
            <a:r>
              <a:rPr lang="pl-PL" dirty="0" err="1" smtClean="0"/>
              <a:t>below</a:t>
            </a:r>
            <a:r>
              <a:rPr lang="pl-PL" dirty="0" smtClean="0"/>
              <a:t>).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83568" y="5229200"/>
            <a:ext cx="784887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err="1" smtClean="0">
                <a:solidFill>
                  <a:schemeClr val="accent4">
                    <a:lumMod val="50000"/>
                  </a:schemeClr>
                </a:solidFill>
              </a:rPr>
              <a:t>Hash</a:t>
            </a:r>
            <a:r>
              <a:rPr lang="pl-P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l-PL" dirty="0" smtClean="0"/>
              <a:t>– </a:t>
            </a:r>
            <a:r>
              <a:rPr lang="pl-PL" dirty="0" err="1" smtClean="0"/>
              <a:t>calculated</a:t>
            </a:r>
            <a:r>
              <a:rPr lang="pl-PL" dirty="0" smtClean="0"/>
              <a:t> </a:t>
            </a:r>
            <a:r>
              <a:rPr lang="pl-PL" dirty="0" err="1" smtClean="0"/>
              <a:t>based</a:t>
            </a:r>
            <a:r>
              <a:rPr lang="pl-PL" dirty="0" smtClean="0"/>
              <a:t> on a </a:t>
            </a:r>
            <a:r>
              <a:rPr lang="pl-PL" dirty="0" err="1" smtClean="0"/>
              <a:t>unique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FF0000"/>
                </a:solidFill>
              </a:rPr>
              <a:t>ID of a </a:t>
            </a:r>
            <a:r>
              <a:rPr lang="pl-PL" dirty="0" err="1" smtClean="0">
                <a:solidFill>
                  <a:srgbClr val="FF0000"/>
                </a:solidFill>
              </a:rPr>
              <a:t>concept</a:t>
            </a:r>
            <a:r>
              <a:rPr lang="pl-PL" dirty="0" smtClean="0"/>
              <a:t> to </a:t>
            </a:r>
            <a:r>
              <a:rPr lang="pl-PL" dirty="0" err="1" smtClean="0"/>
              <a:t>launch</a:t>
            </a:r>
            <a:r>
              <a:rPr lang="pl-PL" dirty="0" smtClean="0"/>
              <a:t> </a:t>
            </a:r>
            <a:r>
              <a:rPr lang="pl-PL" dirty="0" err="1" smtClean="0"/>
              <a:t>its</a:t>
            </a:r>
            <a:r>
              <a:rPr lang="pl-PL" dirty="0" smtClean="0"/>
              <a:t> </a:t>
            </a:r>
            <a:r>
              <a:rPr lang="pl-PL" dirty="0" err="1" smtClean="0"/>
              <a:t>runtime</a:t>
            </a:r>
            <a:r>
              <a:rPr lang="pl-PL" dirty="0" smtClean="0"/>
              <a:t> and</a:t>
            </a:r>
            <a:br>
              <a:rPr lang="pl-PL" dirty="0" smtClean="0"/>
            </a:br>
            <a:r>
              <a:rPr lang="pl-PL" dirty="0" err="1" smtClean="0">
                <a:solidFill>
                  <a:srgbClr val="FF0000"/>
                </a:solidFill>
              </a:rPr>
              <a:t>IDs</a:t>
            </a:r>
            <a:r>
              <a:rPr lang="pl-PL" dirty="0" smtClean="0">
                <a:solidFill>
                  <a:srgbClr val="FF0000"/>
                </a:solidFill>
              </a:rPr>
              <a:t> of </a:t>
            </a:r>
            <a:r>
              <a:rPr lang="pl-PL" dirty="0" err="1" smtClean="0">
                <a:solidFill>
                  <a:srgbClr val="FF0000"/>
                </a:solidFill>
              </a:rPr>
              <a:t>runtime</a:t>
            </a:r>
            <a:r>
              <a:rPr lang="pl-PL" dirty="0" smtClean="0">
                <a:solidFill>
                  <a:srgbClr val="FF0000"/>
                </a:solidFill>
              </a:rPr>
              <a:t>(s)</a:t>
            </a:r>
            <a:r>
              <a:rPr lang="pl-PL" dirty="0" smtClean="0"/>
              <a:t> of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input</a:t>
            </a:r>
            <a:r>
              <a:rPr lang="pl-PL" dirty="0" smtClean="0"/>
              <a:t>(s), </a:t>
            </a:r>
            <a:r>
              <a:rPr lang="pl-PL" dirty="0" err="1" smtClean="0"/>
              <a:t>used</a:t>
            </a:r>
            <a:r>
              <a:rPr lang="pl-PL" dirty="0" smtClean="0"/>
              <a:t> to </a:t>
            </a:r>
            <a:r>
              <a:rPr lang="pl-PL" dirty="0" err="1" smtClean="0"/>
              <a:t>avoid</a:t>
            </a:r>
            <a:r>
              <a:rPr lang="pl-PL" dirty="0" smtClean="0"/>
              <a:t> </a:t>
            </a:r>
            <a:r>
              <a:rPr lang="pl-PL" dirty="0" err="1" smtClean="0"/>
              <a:t>repeated</a:t>
            </a:r>
            <a:r>
              <a:rPr lang="pl-PL" dirty="0" smtClean="0"/>
              <a:t> </a:t>
            </a:r>
            <a:r>
              <a:rPr lang="pl-PL" dirty="0" err="1" smtClean="0"/>
              <a:t>computation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same </a:t>
            </a:r>
            <a:r>
              <a:rPr lang="pl-PL" dirty="0" err="1" smtClean="0"/>
              <a:t>combination</a:t>
            </a:r>
            <a:r>
              <a:rPr lang="pl-PL" dirty="0" smtClean="0"/>
              <a:t> of data and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467777" y="404664"/>
            <a:ext cx="5981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Runtime</a:t>
            </a:r>
            <a:r>
              <a:rPr lang="pl-PL" sz="2800" dirty="0" smtClean="0">
                <a:solidFill>
                  <a:schemeClr val="tx2"/>
                </a:solidFill>
              </a:rPr>
              <a:t> life </a:t>
            </a:r>
            <a:r>
              <a:rPr lang="pl-PL" sz="2800" dirty="0" err="1" smtClean="0">
                <a:solidFill>
                  <a:schemeClr val="tx2"/>
                </a:solidFill>
              </a:rPr>
              <a:t>cycle</a:t>
            </a:r>
            <a:r>
              <a:rPr lang="pl-PL" sz="2800" dirty="0" smtClean="0">
                <a:solidFill>
                  <a:schemeClr val="tx2"/>
                </a:solidFill>
              </a:rPr>
              <a:t> and state </a:t>
            </a:r>
            <a:r>
              <a:rPr lang="pl-PL" sz="2800" dirty="0" err="1" smtClean="0">
                <a:solidFill>
                  <a:schemeClr val="tx2"/>
                </a:solidFill>
              </a:rPr>
              <a:t>transitions</a:t>
            </a:r>
            <a:r>
              <a:rPr lang="pl-PL" sz="2800" dirty="0" smtClean="0">
                <a:solidFill>
                  <a:schemeClr val="tx2"/>
                </a:solidFill>
              </a:rPr>
              <a:t>*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3" name="Prostokąt zaokrąglony 2"/>
          <p:cNvSpPr/>
          <p:nvPr/>
        </p:nvSpPr>
        <p:spPr>
          <a:xfrm>
            <a:off x="683568" y="1124744"/>
            <a:ext cx="1296144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Pending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683568" y="1844824"/>
            <a:ext cx="1296144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Created</a:t>
            </a: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683568" y="2564904"/>
            <a:ext cx="1296144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Executed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2123728" y="4005064"/>
            <a:ext cx="1296144" cy="5040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Terminated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1403648" y="4725144"/>
            <a:ext cx="1296144" cy="5040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Exited</a:t>
            </a: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2915816" y="3284984"/>
            <a:ext cx="1296144" cy="5040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Sleep</a:t>
            </a: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683568" y="5445224"/>
            <a:ext cx="1296144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90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Discard</a:t>
            </a:r>
            <a:endParaRPr lang="pl-PL" dirty="0" smtClean="0">
              <a:solidFill>
                <a:schemeClr val="tx1"/>
              </a:solidFill>
            </a:endParaRPr>
          </a:p>
        </p:txBody>
      </p:sp>
      <p:cxnSp>
        <p:nvCxnSpPr>
          <p:cNvPr id="11" name="Łącznik prosty ze strzałką 10"/>
          <p:cNvCxnSpPr/>
          <p:nvPr/>
        </p:nvCxnSpPr>
        <p:spPr>
          <a:xfrm rot="5400000">
            <a:off x="1224422" y="1736018"/>
            <a:ext cx="215230" cy="7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 rot="5400000">
            <a:off x="1224422" y="2456098"/>
            <a:ext cx="215230" cy="7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 rot="16200000" flipH="1">
            <a:off x="-72516" y="4041068"/>
            <a:ext cx="2376264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 rot="16200000" flipH="1">
            <a:off x="827584" y="3429000"/>
            <a:ext cx="1656184" cy="93610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/>
          <p:nvPr/>
        </p:nvCxnSpPr>
        <p:spPr>
          <a:xfrm>
            <a:off x="1475656" y="3068960"/>
            <a:ext cx="1296144" cy="93610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ze strzałką 32"/>
          <p:cNvCxnSpPr>
            <a:endCxn id="8" idx="1"/>
          </p:cNvCxnSpPr>
          <p:nvPr/>
        </p:nvCxnSpPr>
        <p:spPr>
          <a:xfrm>
            <a:off x="1763688" y="3068960"/>
            <a:ext cx="1152128" cy="4680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/>
          <p:cNvCxnSpPr>
            <a:stCxn id="51" idx="0"/>
            <a:endCxn id="5" idx="3"/>
          </p:cNvCxnSpPr>
          <p:nvPr/>
        </p:nvCxnSpPr>
        <p:spPr>
          <a:xfrm flipH="1" flipV="1">
            <a:off x="1979712" y="2816932"/>
            <a:ext cx="2235672" cy="4017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Dowolny kształt 50"/>
          <p:cNvSpPr/>
          <p:nvPr/>
        </p:nvSpPr>
        <p:spPr>
          <a:xfrm>
            <a:off x="3410712" y="3217164"/>
            <a:ext cx="1033272" cy="800100"/>
          </a:xfrm>
          <a:custGeom>
            <a:avLst/>
            <a:gdLst>
              <a:gd name="connsiteX0" fmla="*/ 804672 w 1033272"/>
              <a:gd name="connsiteY0" fmla="*/ 1524 h 800100"/>
              <a:gd name="connsiteX1" fmla="*/ 896112 w 1033272"/>
              <a:gd name="connsiteY1" fmla="*/ 120396 h 800100"/>
              <a:gd name="connsiteX2" fmla="*/ 905256 w 1033272"/>
              <a:gd name="connsiteY2" fmla="*/ 723900 h 800100"/>
              <a:gd name="connsiteX3" fmla="*/ 128016 w 1033272"/>
              <a:gd name="connsiteY3" fmla="*/ 577596 h 800100"/>
              <a:gd name="connsiteX4" fmla="*/ 137160 w 1033272"/>
              <a:gd name="connsiteY4" fmla="*/ 577596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3272" h="800100">
                <a:moveTo>
                  <a:pt x="804672" y="1524"/>
                </a:moveTo>
                <a:cubicBezTo>
                  <a:pt x="842010" y="762"/>
                  <a:pt x="879348" y="0"/>
                  <a:pt x="896112" y="120396"/>
                </a:cubicBezTo>
                <a:cubicBezTo>
                  <a:pt x="912876" y="240792"/>
                  <a:pt x="1033272" y="647700"/>
                  <a:pt x="905256" y="723900"/>
                </a:cubicBezTo>
                <a:cubicBezTo>
                  <a:pt x="777240" y="800100"/>
                  <a:pt x="256032" y="601980"/>
                  <a:pt x="128016" y="577596"/>
                </a:cubicBezTo>
                <a:cubicBezTo>
                  <a:pt x="0" y="553212"/>
                  <a:pt x="68580" y="565404"/>
                  <a:pt x="137160" y="577596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Prostokąt zaokrąglony 52"/>
          <p:cNvSpPr/>
          <p:nvPr/>
        </p:nvSpPr>
        <p:spPr>
          <a:xfrm>
            <a:off x="2339752" y="1124744"/>
            <a:ext cx="6048672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A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runtime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requested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but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awaiting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all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inputs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to be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available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This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case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of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multiple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input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concepts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only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 70%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runtimes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do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timeout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before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completion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4" name="Prostokąt zaokrąglony 53"/>
          <p:cNvSpPr/>
          <p:nvPr/>
        </p:nvSpPr>
        <p:spPr>
          <a:xfrm>
            <a:off x="2339752" y="1844824"/>
            <a:ext cx="6048672" cy="5040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Ready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to run and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awaiting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in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a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priority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queue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 50%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timeout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before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having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ever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a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chance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to be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executed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 Single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input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concepts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start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in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this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state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directly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5" name="Prostokąt zaokrąglony 54"/>
          <p:cNvSpPr/>
          <p:nvPr/>
        </p:nvSpPr>
        <p:spPr>
          <a:xfrm>
            <a:off x="4572000" y="2564904"/>
            <a:ext cx="3816424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Will return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success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or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error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Context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switching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may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put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runtime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in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priority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queue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again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6" name="Prostokąt zaokrąglony 55"/>
          <p:cNvSpPr/>
          <p:nvPr/>
        </p:nvSpPr>
        <p:spPr>
          <a:xfrm>
            <a:off x="4572000" y="3284984"/>
            <a:ext cx="3816424" cy="5040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If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a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temporal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instruction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encountered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execution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suspended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until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rise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time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passes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7" name="Prostokąt zaokrąglony 56"/>
          <p:cNvSpPr/>
          <p:nvPr/>
        </p:nvSpPr>
        <p:spPr>
          <a:xfrm>
            <a:off x="3779912" y="4005064"/>
            <a:ext cx="4608512" cy="5040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program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completed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computation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and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returned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output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vector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This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thread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supposed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to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breed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more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processing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8" name="Prostokąt zaokrąglony 57"/>
          <p:cNvSpPr/>
          <p:nvPr/>
        </p:nvSpPr>
        <p:spPr>
          <a:xfrm>
            <a:off x="2987824" y="4725144"/>
            <a:ext cx="5400600" cy="5040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program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completed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computation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w/o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any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error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, but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exited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due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e.g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 not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finding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a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match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Further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processing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for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this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thread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aborted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9" name="Prostokąt zaokrąglony 58"/>
          <p:cNvSpPr/>
          <p:nvPr/>
        </p:nvSpPr>
        <p:spPr>
          <a:xfrm>
            <a:off x="2267744" y="5445224"/>
            <a:ext cx="6120680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program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reported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a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fatal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error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or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exhausted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all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resources.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Actual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memory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releasing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is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posponed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until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all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dependent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processes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unlock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the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Arial Narrow" pitchFamily="34" charset="0"/>
              </a:rPr>
              <a:t>runtime</a:t>
            </a:r>
            <a:r>
              <a:rPr lang="pl-PL" sz="16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270783" y="404664"/>
            <a:ext cx="4375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>
                <a:solidFill>
                  <a:schemeClr val="tx2"/>
                </a:solidFill>
              </a:rPr>
              <a:t>Natural environment </a:t>
            </a:r>
            <a:r>
              <a:rPr lang="pl-PL" sz="2800" dirty="0" err="1" smtClean="0">
                <a:solidFill>
                  <a:schemeClr val="tx2"/>
                </a:solidFill>
              </a:rPr>
              <a:t>parallel</a:t>
            </a:r>
            <a:endParaRPr lang="pl-PL" sz="2800" dirty="0">
              <a:solidFill>
                <a:schemeClr val="tx2"/>
              </a:solidFill>
            </a:endParaRPr>
          </a:p>
        </p:txBody>
      </p:sp>
      <p:pic>
        <p:nvPicPr>
          <p:cNvPr id="3" name="Obraz 2" descr="aginao_bi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980728"/>
            <a:ext cx="3384376" cy="1117428"/>
          </a:xfrm>
          <a:prstGeom prst="rect">
            <a:avLst/>
          </a:prstGeom>
        </p:spPr>
      </p:pic>
      <p:pic>
        <p:nvPicPr>
          <p:cNvPr id="5" name="Obraz 4" descr="untitl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980728"/>
            <a:ext cx="3096344" cy="1008112"/>
          </a:xfrm>
          <a:prstGeom prst="rect">
            <a:avLst/>
          </a:prstGeom>
        </p:spPr>
      </p:pic>
      <p:cxnSp>
        <p:nvCxnSpPr>
          <p:cNvPr id="7" name="Łącznik prosty 6"/>
          <p:cNvCxnSpPr/>
          <p:nvPr/>
        </p:nvCxnSpPr>
        <p:spPr>
          <a:xfrm rot="5400000">
            <a:off x="3203848" y="2420888"/>
            <a:ext cx="2592288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zaokrąglony 9"/>
          <p:cNvSpPr/>
          <p:nvPr/>
        </p:nvSpPr>
        <p:spPr>
          <a:xfrm>
            <a:off x="827584" y="2132856"/>
            <a:ext cx="2952328" cy="4320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Concepts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827584" y="2708920"/>
            <a:ext cx="2952328" cy="4320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Runtimes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827584" y="3284984"/>
            <a:ext cx="2952328" cy="4320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Links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5292080" y="2132856"/>
            <a:ext cx="2952328" cy="4320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Species</a:t>
            </a:r>
            <a:endParaRPr lang="pl-PL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5292080" y="3284984"/>
            <a:ext cx="2952328" cy="4320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Dependencies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between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species</a:t>
            </a:r>
            <a:endParaRPr lang="pl-PL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5" name="Prostokąt zaokrąglony 14"/>
          <p:cNvSpPr/>
          <p:nvPr/>
        </p:nvSpPr>
        <p:spPr>
          <a:xfrm>
            <a:off x="5292080" y="2708920"/>
            <a:ext cx="2952328" cy="4320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Individuals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of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species</a:t>
            </a:r>
            <a:endParaRPr lang="pl-PL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412458" y="3861048"/>
            <a:ext cx="2120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Non-parallels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827584" y="4437112"/>
            <a:ext cx="7416824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Concepts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do not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evolve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i.e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. program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code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doesn’t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chage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during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concept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lifetime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827584" y="5013176"/>
            <a:ext cx="7416824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A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species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(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concept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)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may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exist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even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if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currently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no single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individual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(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runtime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)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is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living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827584" y="5589240"/>
            <a:ext cx="7416824" cy="64807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Concept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program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code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and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structure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is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reusable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.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Two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separate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concepts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placed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at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different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location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of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the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network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may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share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exactly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the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 same „</a:t>
            </a:r>
            <a:r>
              <a:rPr lang="pl-PL" dirty="0" err="1" smtClean="0">
                <a:solidFill>
                  <a:schemeClr val="tx1"/>
                </a:solidFill>
                <a:latin typeface="Arial Narrow" pitchFamily="34" charset="0"/>
              </a:rPr>
              <a:t>genotype</a:t>
            </a:r>
            <a:r>
              <a:rPr lang="pl-PL" dirty="0" smtClean="0">
                <a:solidFill>
                  <a:schemeClr val="tx1"/>
                </a:solidFill>
                <a:latin typeface="Arial Narrow" pitchFamily="34" charset="0"/>
              </a:rPr>
              <a:t>”.</a:t>
            </a:r>
            <a:endParaRPr lang="en-US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/>
        </p:nvSpPr>
        <p:spPr>
          <a:xfrm>
            <a:off x="2627784" y="3429000"/>
            <a:ext cx="5544616" cy="5760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508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Visual </a:t>
            </a:r>
            <a:r>
              <a:rPr lang="pl-PL" dirty="0" err="1" smtClean="0">
                <a:solidFill>
                  <a:schemeClr val="tx1"/>
                </a:solidFill>
              </a:rPr>
              <a:t>movement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detecting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concept</a:t>
            </a: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1403648" y="1988840"/>
            <a:ext cx="6768752" cy="504056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50800" h="25400"/>
            <a:bevelB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smtClean="0">
                <a:solidFill>
                  <a:schemeClr val="tx1"/>
                </a:solidFill>
              </a:rPr>
              <a:t>     </a:t>
            </a:r>
            <a:r>
              <a:rPr lang="pl-PL" dirty="0" err="1" smtClean="0">
                <a:solidFill>
                  <a:schemeClr val="tx1"/>
                </a:solidFill>
              </a:rPr>
              <a:t>suspend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execution</a:t>
            </a:r>
            <a:r>
              <a:rPr lang="pl-PL" dirty="0" smtClean="0">
                <a:solidFill>
                  <a:schemeClr val="tx1"/>
                </a:solidFill>
              </a:rPr>
              <a:t> for N </a:t>
            </a:r>
            <a:r>
              <a:rPr lang="pl-PL" dirty="0" err="1" smtClean="0">
                <a:solidFill>
                  <a:schemeClr val="tx1"/>
                </a:solidFill>
              </a:rPr>
              <a:t>miliseconds</a:t>
            </a: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145387" y="404664"/>
            <a:ext cx="4626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Processing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temporal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patterns</a:t>
            </a:r>
            <a:r>
              <a:rPr lang="pl-PL" sz="2800" dirty="0" smtClean="0">
                <a:solidFill>
                  <a:schemeClr val="tx2"/>
                </a:solidFill>
              </a:rPr>
              <a:t>*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755576" y="1196752"/>
            <a:ext cx="2952328" cy="576064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254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Special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purpose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instructions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755576" y="3429000"/>
            <a:ext cx="2232248" cy="5760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254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Application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example</a:t>
            </a: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755576" y="1988840"/>
            <a:ext cx="864096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27000" h="38100"/>
            <a:bevelB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WAIT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1403648" y="2636912"/>
            <a:ext cx="6768752" cy="504056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50800" h="25400"/>
            <a:bevelB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smtClean="0">
                <a:solidFill>
                  <a:schemeClr val="tx1"/>
                </a:solidFill>
              </a:rPr>
              <a:t>    </a:t>
            </a:r>
            <a:r>
              <a:rPr lang="pl-PL" dirty="0" err="1" smtClean="0">
                <a:solidFill>
                  <a:schemeClr val="tx1"/>
                </a:solidFill>
              </a:rPr>
              <a:t>compute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difference</a:t>
            </a:r>
            <a:r>
              <a:rPr lang="pl-PL" dirty="0" smtClean="0">
                <a:solidFill>
                  <a:schemeClr val="tx1"/>
                </a:solidFill>
              </a:rPr>
              <a:t> (</a:t>
            </a:r>
            <a:r>
              <a:rPr lang="pl-PL" dirty="0" err="1" smtClean="0">
                <a:solidFill>
                  <a:schemeClr val="tx1"/>
                </a:solidFill>
              </a:rPr>
              <a:t>ms</a:t>
            </a:r>
            <a:r>
              <a:rPr lang="pl-PL" dirty="0" smtClean="0">
                <a:solidFill>
                  <a:schemeClr val="tx1"/>
                </a:solidFill>
              </a:rPr>
              <a:t>) </a:t>
            </a:r>
            <a:r>
              <a:rPr lang="pl-PL" dirty="0" err="1" smtClean="0">
                <a:solidFill>
                  <a:schemeClr val="tx1"/>
                </a:solidFill>
              </a:rPr>
              <a:t>between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creation</a:t>
            </a:r>
            <a:r>
              <a:rPr lang="pl-PL" dirty="0" smtClean="0">
                <a:solidFill>
                  <a:schemeClr val="tx1"/>
                </a:solidFill>
              </a:rPr>
              <a:t> time of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executed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    </a:t>
            </a:r>
            <a:r>
              <a:rPr lang="pl-PL" dirty="0" err="1" smtClean="0">
                <a:solidFill>
                  <a:schemeClr val="tx1"/>
                </a:solidFill>
              </a:rPr>
              <a:t>runtime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creation</a:t>
            </a:r>
            <a:r>
              <a:rPr lang="pl-PL" dirty="0" smtClean="0">
                <a:solidFill>
                  <a:schemeClr val="tx1"/>
                </a:solidFill>
              </a:rPr>
              <a:t> time of one of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inputs</a:t>
            </a: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755576" y="2636912"/>
            <a:ext cx="864096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  <a:scene3d>
            <a:camera prst="orthographicFront"/>
            <a:lightRig rig="threePt" dir="t"/>
          </a:scene3d>
          <a:sp3d>
            <a:bevelT w="127000" h="38100"/>
            <a:bevelB w="6350"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DELAY</a:t>
            </a:r>
          </a:p>
        </p:txBody>
      </p:sp>
      <p:sp>
        <p:nvSpPr>
          <p:cNvPr id="11" name="Schemat blokowy: opóźnienie 10"/>
          <p:cNvSpPr/>
          <p:nvPr/>
        </p:nvSpPr>
        <p:spPr>
          <a:xfrm>
            <a:off x="3131840" y="4365104"/>
            <a:ext cx="936104" cy="1188712"/>
          </a:xfrm>
          <a:prstGeom prst="flowChartDelay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ole tekstowe 11"/>
          <p:cNvSpPr txBox="1"/>
          <p:nvPr/>
        </p:nvSpPr>
        <p:spPr>
          <a:xfrm>
            <a:off x="683568" y="4293096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err="1" smtClean="0"/>
              <a:t>pixel</a:t>
            </a:r>
            <a:r>
              <a:rPr lang="pl-PL" dirty="0" smtClean="0"/>
              <a:t> 1, pos. x</a:t>
            </a:r>
            <a:r>
              <a:rPr lang="pl-PL" baseline="-25000" dirty="0" smtClean="0"/>
              <a:t>1</a:t>
            </a:r>
            <a:r>
              <a:rPr lang="pl-PL" dirty="0" smtClean="0"/>
              <a:t>,y</a:t>
            </a:r>
            <a:r>
              <a:rPr lang="pl-PL" baseline="-25000" dirty="0" smtClean="0"/>
              <a:t>1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683568" y="4725144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err="1" smtClean="0"/>
              <a:t>pixel</a:t>
            </a:r>
            <a:r>
              <a:rPr lang="pl-PL" dirty="0" smtClean="0"/>
              <a:t> 2, pos. x</a:t>
            </a:r>
            <a:r>
              <a:rPr lang="pl-PL" baseline="-25000" dirty="0" smtClean="0"/>
              <a:t>2</a:t>
            </a:r>
            <a:r>
              <a:rPr lang="pl-PL" dirty="0" smtClean="0"/>
              <a:t>,y</a:t>
            </a:r>
            <a:r>
              <a:rPr lang="pl-PL" baseline="-25000" dirty="0" smtClean="0"/>
              <a:t>2</a:t>
            </a:r>
            <a:endParaRPr lang="pl-PL" dirty="0" smtClean="0"/>
          </a:p>
        </p:txBody>
      </p:sp>
      <p:sp>
        <p:nvSpPr>
          <p:cNvPr id="14" name="pole tekstowe 13"/>
          <p:cNvSpPr txBox="1"/>
          <p:nvPr/>
        </p:nvSpPr>
        <p:spPr>
          <a:xfrm>
            <a:off x="683568" y="5157192"/>
            <a:ext cx="19442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err="1" smtClean="0"/>
              <a:t>pixel</a:t>
            </a:r>
            <a:r>
              <a:rPr lang="pl-PL" dirty="0" smtClean="0"/>
              <a:t> 3, pos. x</a:t>
            </a:r>
            <a:r>
              <a:rPr lang="pl-PL" baseline="-25000" dirty="0" smtClean="0"/>
              <a:t>3</a:t>
            </a:r>
            <a:r>
              <a:rPr lang="pl-PL" dirty="0" smtClean="0"/>
              <a:t>,y</a:t>
            </a:r>
            <a:r>
              <a:rPr lang="pl-PL" baseline="-25000" dirty="0" smtClean="0"/>
              <a:t>3</a:t>
            </a:r>
            <a:endParaRPr lang="pl-PL" dirty="0" smtClean="0"/>
          </a:p>
        </p:txBody>
      </p:sp>
      <p:cxnSp>
        <p:nvCxnSpPr>
          <p:cNvPr id="16" name="Łącznik prosty ze strzałką 15"/>
          <p:cNvCxnSpPr/>
          <p:nvPr/>
        </p:nvCxnSpPr>
        <p:spPr>
          <a:xfrm>
            <a:off x="2627784" y="4509120"/>
            <a:ext cx="5040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2627784" y="4941168"/>
            <a:ext cx="5040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2627784" y="5371628"/>
            <a:ext cx="5040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>
            <a:off x="4067944" y="4941168"/>
            <a:ext cx="5040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ole tekstowe 20"/>
          <p:cNvSpPr txBox="1"/>
          <p:nvPr/>
        </p:nvSpPr>
        <p:spPr>
          <a:xfrm>
            <a:off x="4520843" y="4725144"/>
            <a:ext cx="771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match</a:t>
            </a:r>
            <a:endParaRPr lang="pl-PL" dirty="0" smtClean="0"/>
          </a:p>
        </p:txBody>
      </p:sp>
      <p:sp>
        <p:nvSpPr>
          <p:cNvPr id="22" name="pole tekstowe 21"/>
          <p:cNvSpPr txBox="1"/>
          <p:nvPr/>
        </p:nvSpPr>
        <p:spPr>
          <a:xfrm>
            <a:off x="5580112" y="4221088"/>
            <a:ext cx="2592288" cy="16312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dirty="0" err="1" smtClean="0">
                <a:solidFill>
                  <a:srgbClr val="FF0000"/>
                </a:solidFill>
              </a:rPr>
              <a:t>Pseudocode</a:t>
            </a:r>
            <a:endParaRPr lang="pl-PL" sz="1600" dirty="0" smtClean="0">
              <a:solidFill>
                <a:srgbClr val="FF0000"/>
              </a:solidFill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DELAY pixel 1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DELAY pixel 2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DELAY pixel 3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check condition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TERMINATE if fulfilled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EXIT otherwise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4" name="Łącznik prosty ze strzałką 23"/>
          <p:cNvCxnSpPr/>
          <p:nvPr/>
        </p:nvCxnSpPr>
        <p:spPr>
          <a:xfrm rot="10800000" flipV="1">
            <a:off x="3635896" y="4365104"/>
            <a:ext cx="2016224" cy="50405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4" grpId="0" animBg="1"/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21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rostokąt 40"/>
          <p:cNvSpPr/>
          <p:nvPr/>
        </p:nvSpPr>
        <p:spPr>
          <a:xfrm>
            <a:off x="3275856" y="378904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err="1" smtClean="0">
                <a:solidFill>
                  <a:srgbClr val="FF0000"/>
                </a:solidFill>
              </a:rPr>
              <a:t>int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2" name="Prostokąt 41"/>
          <p:cNvSpPr/>
          <p:nvPr/>
        </p:nvSpPr>
        <p:spPr>
          <a:xfrm>
            <a:off x="3851920" y="378904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err="1" smtClean="0">
                <a:solidFill>
                  <a:srgbClr val="FF0000"/>
                </a:solidFill>
              </a:rPr>
              <a:t>int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4" name="Prostokąt 43"/>
          <p:cNvSpPr/>
          <p:nvPr/>
        </p:nvSpPr>
        <p:spPr>
          <a:xfrm>
            <a:off x="4427984" y="378904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err="1" smtClean="0">
                <a:solidFill>
                  <a:srgbClr val="FF0000"/>
                </a:solidFill>
              </a:rPr>
              <a:t>int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5004048" y="378904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err="1" smtClean="0">
                <a:solidFill>
                  <a:srgbClr val="FF0000"/>
                </a:solidFill>
              </a:rPr>
              <a:t>int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6" name="Prostokąt 45"/>
          <p:cNvSpPr/>
          <p:nvPr/>
        </p:nvSpPr>
        <p:spPr>
          <a:xfrm>
            <a:off x="5580112" y="378904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err="1" smtClean="0">
                <a:solidFill>
                  <a:srgbClr val="FF0000"/>
                </a:solidFill>
              </a:rPr>
              <a:t>int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7" name="Prostokąt 46"/>
          <p:cNvSpPr/>
          <p:nvPr/>
        </p:nvSpPr>
        <p:spPr>
          <a:xfrm>
            <a:off x="6156176" y="378904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err="1" smtClean="0">
                <a:solidFill>
                  <a:srgbClr val="FF0000"/>
                </a:solidFill>
              </a:rPr>
              <a:t>int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0" name="Prostokąt zaokrąglony 79"/>
          <p:cNvSpPr/>
          <p:nvPr/>
        </p:nvSpPr>
        <p:spPr>
          <a:xfrm>
            <a:off x="7308304" y="364502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453806" y="404664"/>
            <a:ext cx="4009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Vision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Processing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example</a:t>
            </a:r>
            <a:endParaRPr lang="pl-PL" sz="2800" dirty="0" smtClean="0">
              <a:solidFill>
                <a:schemeClr val="tx2"/>
              </a:solidFill>
            </a:endParaRPr>
          </a:p>
        </p:txBody>
      </p:sp>
      <p:pic>
        <p:nvPicPr>
          <p:cNvPr id="4" name="Obraz 3" descr="t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76672"/>
            <a:ext cx="1261938" cy="2808312"/>
          </a:xfrm>
          <a:prstGeom prst="rect">
            <a:avLst/>
          </a:prstGeom>
        </p:spPr>
      </p:pic>
      <p:cxnSp>
        <p:nvCxnSpPr>
          <p:cNvPr id="6" name="Łącznik prosty ze strzałką 5"/>
          <p:cNvCxnSpPr/>
          <p:nvPr/>
        </p:nvCxnSpPr>
        <p:spPr>
          <a:xfrm>
            <a:off x="1907704" y="1844824"/>
            <a:ext cx="1872208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az 15" descr="image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1124744"/>
            <a:ext cx="1054833" cy="14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Obraz 16" descr="image-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1124744"/>
            <a:ext cx="1054830" cy="14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pole tekstowe 18"/>
          <p:cNvSpPr txBox="1"/>
          <p:nvPr/>
        </p:nvSpPr>
        <p:spPr>
          <a:xfrm>
            <a:off x="1907704" y="1196752"/>
            <a:ext cx="1752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New </a:t>
            </a:r>
            <a:r>
              <a:rPr lang="pl-PL" dirty="0" err="1" smtClean="0">
                <a:latin typeface="Arial Narrow" pitchFamily="34" charset="0"/>
              </a:rPr>
              <a:t>image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arrives</a:t>
            </a:r>
            <a:r>
              <a:rPr lang="pl-PL" dirty="0" smtClean="0">
                <a:latin typeface="Arial Narrow" pitchFamily="34" charset="0"/>
              </a:rPr>
              <a:t/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err="1" smtClean="0">
                <a:latin typeface="Arial Narrow" pitchFamily="34" charset="0"/>
              </a:rPr>
              <a:t>from</a:t>
            </a:r>
            <a:r>
              <a:rPr lang="pl-PL" dirty="0" smtClean="0">
                <a:latin typeface="Arial Narrow" pitchFamily="34" charset="0"/>
              </a:rPr>
              <a:t> robot to host</a:t>
            </a:r>
            <a:endParaRPr lang="en-US" dirty="0">
              <a:latin typeface="Arial Narrow" pitchFamily="34" charset="0"/>
            </a:endParaRPr>
          </a:p>
        </p:txBody>
      </p:sp>
      <p:cxnSp>
        <p:nvCxnSpPr>
          <p:cNvPr id="20" name="Łącznik prosty ze strzałką 19"/>
          <p:cNvCxnSpPr/>
          <p:nvPr/>
        </p:nvCxnSpPr>
        <p:spPr>
          <a:xfrm rot="10800000">
            <a:off x="6228184" y="1844824"/>
            <a:ext cx="2088232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ole tekstowe 27"/>
          <p:cNvSpPr txBox="1"/>
          <p:nvPr/>
        </p:nvSpPr>
        <p:spPr>
          <a:xfrm>
            <a:off x="6228184" y="112474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New </a:t>
            </a:r>
            <a:r>
              <a:rPr lang="pl-PL" dirty="0" err="1" smtClean="0">
                <a:latin typeface="Arial Narrow" pitchFamily="34" charset="0"/>
              </a:rPr>
              <a:t>image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is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compared</a:t>
            </a:r>
            <a:r>
              <a:rPr lang="pl-PL" dirty="0" smtClean="0">
                <a:latin typeface="Arial Narrow" pitchFamily="34" charset="0"/>
              </a:rPr>
              <a:t/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err="1" smtClean="0">
                <a:latin typeface="Arial Narrow" pitchFamily="34" charset="0"/>
              </a:rPr>
              <a:t>with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the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currently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stored</a:t>
            </a:r>
            <a:endParaRPr lang="pl-PL" dirty="0" smtClean="0">
              <a:latin typeface="Arial Narrow" pitchFamily="34" charset="0"/>
            </a:endParaRPr>
          </a:p>
        </p:txBody>
      </p:sp>
      <p:cxnSp>
        <p:nvCxnSpPr>
          <p:cNvPr id="29" name="Łącznik prosty ze strzałką 28"/>
          <p:cNvCxnSpPr/>
          <p:nvPr/>
        </p:nvCxnSpPr>
        <p:spPr>
          <a:xfrm rot="5400000">
            <a:off x="4644405" y="2997349"/>
            <a:ext cx="719286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rostokąt 31"/>
          <p:cNvSpPr/>
          <p:nvPr/>
        </p:nvSpPr>
        <p:spPr>
          <a:xfrm>
            <a:off x="3275856" y="342900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3851920" y="342900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row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4427984" y="342900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col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Prostokąt 34"/>
          <p:cNvSpPr/>
          <p:nvPr/>
        </p:nvSpPr>
        <p:spPr>
          <a:xfrm>
            <a:off x="5004048" y="342900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Prostokąt 35"/>
          <p:cNvSpPr/>
          <p:nvPr/>
        </p:nvSpPr>
        <p:spPr>
          <a:xfrm>
            <a:off x="5580112" y="342900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Prostokąt 36"/>
          <p:cNvSpPr/>
          <p:nvPr/>
        </p:nvSpPr>
        <p:spPr>
          <a:xfrm>
            <a:off x="6156176" y="3429000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pole tekstowe 37"/>
          <p:cNvSpPr txBox="1"/>
          <p:nvPr/>
        </p:nvSpPr>
        <p:spPr>
          <a:xfrm>
            <a:off x="5148064" y="2636912"/>
            <a:ext cx="3788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latin typeface="Arial Narrow" pitchFamily="34" charset="0"/>
              </a:rPr>
              <a:t>If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pixel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difference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in</a:t>
            </a:r>
            <a:r>
              <a:rPr lang="pl-PL" dirty="0" smtClean="0">
                <a:latin typeface="Arial Narrow" pitchFamily="34" charset="0"/>
              </a:rPr>
              <a:t> YUV </a:t>
            </a:r>
            <a:r>
              <a:rPr lang="pl-PL" dirty="0" err="1" smtClean="0">
                <a:latin typeface="Arial Narrow" pitchFamily="34" charset="0"/>
              </a:rPr>
              <a:t>exceeds</a:t>
            </a:r>
            <a:r>
              <a:rPr lang="pl-PL" dirty="0" smtClean="0">
                <a:latin typeface="Arial Narrow" pitchFamily="34" charset="0"/>
              </a:rPr>
              <a:t> </a:t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smtClean="0">
                <a:latin typeface="Arial Narrow" pitchFamily="34" charset="0"/>
              </a:rPr>
              <a:t>a </a:t>
            </a:r>
            <a:r>
              <a:rPr lang="pl-PL" dirty="0" err="1" smtClean="0">
                <a:latin typeface="Arial Narrow" pitchFamily="34" charset="0"/>
              </a:rPr>
              <a:t>predefined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threshold</a:t>
            </a:r>
            <a:r>
              <a:rPr lang="pl-PL" dirty="0" smtClean="0">
                <a:latin typeface="Arial Narrow" pitchFamily="34" charset="0"/>
              </a:rPr>
              <a:t>, a </a:t>
            </a:r>
            <a:r>
              <a:rPr lang="pl-PL" dirty="0" err="1" smtClean="0">
                <a:latin typeface="Arial Narrow" pitchFamily="34" charset="0"/>
              </a:rPr>
              <a:t>vector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is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created</a:t>
            </a:r>
            <a:r>
              <a:rPr lang="pl-PL" dirty="0" smtClean="0"/>
              <a:t>.</a:t>
            </a:r>
            <a:endParaRPr lang="en-US" dirty="0"/>
          </a:p>
        </p:txBody>
      </p:sp>
      <p:cxnSp>
        <p:nvCxnSpPr>
          <p:cNvPr id="40" name="Łącznik prosty ze strzałką 39"/>
          <p:cNvCxnSpPr/>
          <p:nvPr/>
        </p:nvCxnSpPr>
        <p:spPr>
          <a:xfrm rot="10800000" flipV="1">
            <a:off x="1403648" y="3933056"/>
            <a:ext cx="1872208" cy="158417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ole tekstowe 42"/>
          <p:cNvSpPr txBox="1"/>
          <p:nvPr/>
        </p:nvSpPr>
        <p:spPr>
          <a:xfrm>
            <a:off x="611560" y="3717032"/>
            <a:ext cx="2450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An </a:t>
            </a:r>
            <a:r>
              <a:rPr lang="pl-PL" dirty="0" err="1" smtClean="0">
                <a:latin typeface="Arial Narrow" pitchFamily="34" charset="0"/>
              </a:rPr>
              <a:t>atomic</a:t>
            </a:r>
            <a:r>
              <a:rPr lang="pl-PL" dirty="0" smtClean="0">
                <a:latin typeface="Arial Narrow" pitchFamily="34" charset="0"/>
              </a:rPr>
              <a:t> sensory </a:t>
            </a:r>
            <a:r>
              <a:rPr lang="pl-PL" dirty="0" err="1" smtClean="0">
                <a:latin typeface="Arial Narrow" pitchFamily="34" charset="0"/>
              </a:rPr>
              <a:t>runtime</a:t>
            </a:r>
            <a:r>
              <a:rPr lang="pl-PL" dirty="0" smtClean="0">
                <a:latin typeface="Arial Narrow" pitchFamily="34" charset="0"/>
              </a:rPr>
              <a:t/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err="1" smtClean="0">
                <a:latin typeface="Arial Narrow" pitchFamily="34" charset="0"/>
              </a:rPr>
              <a:t>is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created</a:t>
            </a:r>
            <a:r>
              <a:rPr lang="pl-PL" dirty="0" smtClean="0">
                <a:latin typeface="Arial Narrow" pitchFamily="34" charset="0"/>
              </a:rPr>
              <a:t>, </a:t>
            </a:r>
            <a:r>
              <a:rPr lang="pl-PL" dirty="0" err="1" smtClean="0">
                <a:latin typeface="Arial Narrow" pitchFamily="34" charset="0"/>
              </a:rPr>
              <a:t>directly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in</a:t>
            </a:r>
            <a:r>
              <a:rPr lang="pl-PL" dirty="0" smtClean="0">
                <a:latin typeface="Arial Narrow" pitchFamily="34" charset="0"/>
              </a:rPr>
              <a:t/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smtClean="0">
                <a:latin typeface="Arial Narrow" pitchFamily="34" charset="0"/>
              </a:rPr>
              <a:t>TERMINATED state, </a:t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err="1" smtClean="0">
                <a:latin typeface="Arial Narrow" pitchFamily="34" charset="0"/>
              </a:rPr>
              <a:t>with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pixel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vector</a:t>
            </a:r>
            <a:r>
              <a:rPr lang="pl-PL" dirty="0" smtClean="0">
                <a:latin typeface="Arial Narrow" pitchFamily="34" charset="0"/>
              </a:rPr>
              <a:t> </a:t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smtClean="0">
                <a:latin typeface="Arial Narrow" pitchFamily="34" charset="0"/>
              </a:rPr>
              <a:t>as </a:t>
            </a:r>
            <a:r>
              <a:rPr lang="pl-PL" dirty="0" err="1" smtClean="0">
                <a:latin typeface="Arial Narrow" pitchFamily="34" charset="0"/>
              </a:rPr>
              <a:t>output</a:t>
            </a:r>
            <a:r>
              <a:rPr lang="pl-PL" dirty="0" smtClean="0">
                <a:latin typeface="Arial Narrow" pitchFamily="34" charset="0"/>
              </a:rPr>
              <a:t> </a:t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err="1" smtClean="0">
                <a:latin typeface="Arial Narrow" pitchFamily="34" charset="0"/>
              </a:rPr>
              <a:t>value</a:t>
            </a:r>
            <a:r>
              <a:rPr lang="pl-PL" dirty="0" smtClean="0">
                <a:latin typeface="Arial Narrow" pitchFamily="34" charset="0"/>
              </a:rPr>
              <a:t>.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52" name="Prostokąt zaokrąglony 51"/>
          <p:cNvSpPr/>
          <p:nvPr/>
        </p:nvSpPr>
        <p:spPr>
          <a:xfrm>
            <a:off x="2987824" y="5661248"/>
            <a:ext cx="2160240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Priority</a:t>
            </a:r>
            <a:r>
              <a:rPr lang="pl-PL" dirty="0" smtClean="0">
                <a:solidFill>
                  <a:schemeClr val="tx1"/>
                </a:solidFill>
              </a:rPr>
              <a:t> = </a:t>
            </a:r>
            <a:r>
              <a:rPr lang="pl-PL" dirty="0" err="1" smtClean="0">
                <a:solidFill>
                  <a:schemeClr val="tx1"/>
                </a:solidFill>
              </a:rPr>
              <a:t>abs</a:t>
            </a:r>
            <a:r>
              <a:rPr lang="pl-PL" dirty="0" smtClean="0">
                <a:solidFill>
                  <a:schemeClr val="tx1"/>
                </a:solidFill>
              </a:rPr>
              <a:t>(Y</a:t>
            </a:r>
            <a:r>
              <a:rPr lang="pl-PL" baseline="-25000" dirty="0" smtClean="0">
                <a:solidFill>
                  <a:schemeClr val="tx1"/>
                </a:solidFill>
              </a:rPr>
              <a:t>t1</a:t>
            </a:r>
            <a:r>
              <a:rPr lang="pl-PL" dirty="0" smtClean="0">
                <a:solidFill>
                  <a:schemeClr val="tx1"/>
                </a:solidFill>
              </a:rPr>
              <a:t>-Y</a:t>
            </a:r>
            <a:r>
              <a:rPr lang="pl-PL" baseline="-25000" dirty="0" smtClean="0">
                <a:solidFill>
                  <a:schemeClr val="tx1"/>
                </a:solidFill>
              </a:rPr>
              <a:t>t0</a:t>
            </a:r>
            <a:r>
              <a:rPr lang="pl-PL" dirty="0" smtClean="0">
                <a:solidFill>
                  <a:schemeClr val="tx1"/>
                </a:solidFill>
              </a:rPr>
              <a:t>)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53" name="Łącznik prosty ze strzałką 52"/>
          <p:cNvCxnSpPr/>
          <p:nvPr/>
        </p:nvCxnSpPr>
        <p:spPr>
          <a:xfrm>
            <a:off x="2051720" y="5877272"/>
            <a:ext cx="864096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ole tekstowe 55"/>
          <p:cNvSpPr txBox="1"/>
          <p:nvPr/>
        </p:nvSpPr>
        <p:spPr>
          <a:xfrm>
            <a:off x="2771800" y="4942909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Arial Narrow" pitchFamily="34" charset="0"/>
              </a:rPr>
              <a:t>Runtime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smtClean="0">
                <a:solidFill>
                  <a:srgbClr val="FF0000"/>
                </a:solidFill>
                <a:latin typeface="Arial Narrow" pitchFamily="34" charset="0"/>
              </a:rPr>
              <a:t>a priori </a:t>
            </a:r>
            <a:r>
              <a:rPr lang="pl-PL" dirty="0" err="1" smtClean="0">
                <a:latin typeface="Arial Narrow" pitchFamily="34" charset="0"/>
              </a:rPr>
              <a:t>priority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is</a:t>
            </a:r>
            <a:r>
              <a:rPr lang="pl-PL" dirty="0" smtClean="0">
                <a:latin typeface="Arial Narrow" pitchFamily="34" charset="0"/>
              </a:rPr>
              <a:t> set</a:t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smtClean="0">
                <a:latin typeface="Arial Narrow" pitchFamily="34" charset="0"/>
              </a:rPr>
              <a:t>to </a:t>
            </a:r>
            <a:r>
              <a:rPr lang="pl-PL" dirty="0" err="1" smtClean="0">
                <a:latin typeface="Arial Narrow" pitchFamily="34" charset="0"/>
              </a:rPr>
              <a:t>amplitude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in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luminance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smtClean="0"/>
              <a:t>.</a:t>
            </a:r>
          </a:p>
        </p:txBody>
      </p:sp>
      <p:cxnSp>
        <p:nvCxnSpPr>
          <p:cNvPr id="57" name="Łącznik prosty ze strzałką 56"/>
          <p:cNvCxnSpPr/>
          <p:nvPr/>
        </p:nvCxnSpPr>
        <p:spPr>
          <a:xfrm flipV="1">
            <a:off x="5220072" y="4653136"/>
            <a:ext cx="1728192" cy="115212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pole tekstowe 58"/>
          <p:cNvSpPr txBox="1"/>
          <p:nvPr/>
        </p:nvSpPr>
        <p:spPr>
          <a:xfrm>
            <a:off x="5364088" y="5229200"/>
            <a:ext cx="1620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dirty="0" err="1" smtClean="0">
                <a:latin typeface="Arial Narrow" pitchFamily="34" charset="0"/>
              </a:rPr>
              <a:t>Runtime</a:t>
            </a:r>
            <a:r>
              <a:rPr lang="pl-PL" dirty="0" smtClean="0">
                <a:latin typeface="Arial Narrow" pitchFamily="34" charset="0"/>
              </a:rPr>
              <a:t> </a:t>
            </a:r>
          </a:p>
          <a:p>
            <a:pPr algn="r"/>
            <a:r>
              <a:rPr lang="pl-PL" dirty="0" err="1" smtClean="0">
                <a:latin typeface="Arial Narrow" pitchFamily="34" charset="0"/>
              </a:rPr>
              <a:t>is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placed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in</a:t>
            </a:r>
            <a:r>
              <a:rPr lang="pl-PL" dirty="0" smtClean="0">
                <a:latin typeface="Arial Narrow" pitchFamily="34" charset="0"/>
              </a:rPr>
              <a:t/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smtClean="0">
                <a:latin typeface="Arial Narrow" pitchFamily="34" charset="0"/>
              </a:rPr>
              <a:t>a </a:t>
            </a:r>
            <a:r>
              <a:rPr lang="pl-PL" dirty="0" err="1" smtClean="0">
                <a:latin typeface="Arial Narrow" pitchFamily="34" charset="0"/>
              </a:rPr>
              <a:t>priority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queue</a:t>
            </a:r>
            <a:r>
              <a:rPr lang="pl-PL" dirty="0" smtClean="0">
                <a:latin typeface="Arial Narrow" pitchFamily="34" charset="0"/>
              </a:rPr>
              <a:t>.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62" name="Prostokąt zaokrąglony 61"/>
          <p:cNvSpPr/>
          <p:nvPr/>
        </p:nvSpPr>
        <p:spPr>
          <a:xfrm>
            <a:off x="827584" y="5589240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77" name="Prostokąt zaokrąglony 76"/>
          <p:cNvSpPr/>
          <p:nvPr/>
        </p:nvSpPr>
        <p:spPr>
          <a:xfrm>
            <a:off x="7380312" y="400506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75" name="Prostokąt zaokrąglony 74"/>
          <p:cNvSpPr/>
          <p:nvPr/>
        </p:nvSpPr>
        <p:spPr>
          <a:xfrm>
            <a:off x="7020272" y="436510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76" name="Prostokąt zaokrąglony 75"/>
          <p:cNvSpPr/>
          <p:nvPr/>
        </p:nvSpPr>
        <p:spPr>
          <a:xfrm>
            <a:off x="7524328" y="472514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78" name="Prostokąt zaokrąglony 77"/>
          <p:cNvSpPr/>
          <p:nvPr/>
        </p:nvSpPr>
        <p:spPr>
          <a:xfrm>
            <a:off x="7596336" y="508518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79" name="Prostokąt zaokrąglony 78"/>
          <p:cNvSpPr/>
          <p:nvPr/>
        </p:nvSpPr>
        <p:spPr>
          <a:xfrm>
            <a:off x="7668344" y="544522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8" dur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1" dur="1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5" dur="1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0" dur="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3" dur="1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00"/>
                            </p:stCondLst>
                            <p:childTnLst>
                              <p:par>
                                <p:cTn id="1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8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9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80" grpId="0" animBg="1"/>
      <p:bldP spid="19" grpId="0"/>
      <p:bldP spid="28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43" grpId="0"/>
      <p:bldP spid="52" grpId="0" animBg="1"/>
      <p:bldP spid="56" grpId="0"/>
      <p:bldP spid="59" grpId="0"/>
      <p:bldP spid="62" grpId="0" animBg="1"/>
      <p:bldP spid="77" grpId="0" animBg="1"/>
      <p:bldP spid="75" grpId="0" animBg="1"/>
      <p:bldP spid="76" grpId="0" animBg="1"/>
      <p:bldP spid="78" grpId="0" animBg="1"/>
      <p:bldP spid="7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Minus 67"/>
          <p:cNvSpPr/>
          <p:nvPr/>
        </p:nvSpPr>
        <p:spPr>
          <a:xfrm>
            <a:off x="5292081" y="2204864"/>
            <a:ext cx="914400" cy="9144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/>
          <p:cNvSpPr txBox="1"/>
          <p:nvPr/>
        </p:nvSpPr>
        <p:spPr>
          <a:xfrm>
            <a:off x="1372235" y="404664"/>
            <a:ext cx="6172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Concept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integration</a:t>
            </a:r>
            <a:r>
              <a:rPr lang="pl-PL" sz="2800" dirty="0" smtClean="0">
                <a:solidFill>
                  <a:schemeClr val="tx2"/>
                </a:solidFill>
              </a:rPr>
              <a:t> &amp; </a:t>
            </a:r>
            <a:r>
              <a:rPr lang="pl-PL" sz="2800" dirty="0" err="1" smtClean="0">
                <a:solidFill>
                  <a:schemeClr val="tx2"/>
                </a:solidFill>
              </a:rPr>
              <a:t>pattern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matching</a:t>
            </a:r>
            <a:r>
              <a:rPr lang="pl-PL" sz="2800" dirty="0" smtClean="0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5" name="Schemat blokowy: opóźnienie 4"/>
          <p:cNvSpPr/>
          <p:nvPr/>
        </p:nvSpPr>
        <p:spPr>
          <a:xfrm>
            <a:off x="827584" y="1052736"/>
            <a:ext cx="504056" cy="576064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Łącznik prosty ze strzałką 7"/>
          <p:cNvCxnSpPr/>
          <p:nvPr/>
        </p:nvCxnSpPr>
        <p:spPr>
          <a:xfrm>
            <a:off x="467544" y="134076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chemat blokowy: opóźnienie 17"/>
          <p:cNvSpPr/>
          <p:nvPr/>
        </p:nvSpPr>
        <p:spPr>
          <a:xfrm>
            <a:off x="1691680" y="1268760"/>
            <a:ext cx="504056" cy="576064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Łącznik prosty ze strzałką 18"/>
          <p:cNvCxnSpPr/>
          <p:nvPr/>
        </p:nvCxnSpPr>
        <p:spPr>
          <a:xfrm>
            <a:off x="467544" y="1772816"/>
            <a:ext cx="122413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467544" y="1988840"/>
            <a:ext cx="208823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2195736" y="1555204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chemat blokowy: opóźnienie 27"/>
          <p:cNvSpPr/>
          <p:nvPr/>
        </p:nvSpPr>
        <p:spPr>
          <a:xfrm>
            <a:off x="2555776" y="1484784"/>
            <a:ext cx="504056" cy="576064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Strzałka w prawo 29"/>
          <p:cNvSpPr/>
          <p:nvPr/>
        </p:nvSpPr>
        <p:spPr>
          <a:xfrm>
            <a:off x="3635896" y="1268760"/>
            <a:ext cx="432048" cy="432048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Łącznik prosty ze strzałką 30"/>
          <p:cNvCxnSpPr/>
          <p:nvPr/>
        </p:nvCxnSpPr>
        <p:spPr>
          <a:xfrm>
            <a:off x="1331640" y="134076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>
            <a:off x="3059832" y="1772816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/>
          <p:nvPr/>
        </p:nvCxnSpPr>
        <p:spPr>
          <a:xfrm>
            <a:off x="4283968" y="134076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chemat blokowy: opóźnienie 35"/>
          <p:cNvSpPr/>
          <p:nvPr/>
        </p:nvSpPr>
        <p:spPr>
          <a:xfrm>
            <a:off x="4644008" y="1268760"/>
            <a:ext cx="504056" cy="576064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7" name="Łącznik prosty ze strzałką 36"/>
          <p:cNvCxnSpPr/>
          <p:nvPr/>
        </p:nvCxnSpPr>
        <p:spPr>
          <a:xfrm>
            <a:off x="4283968" y="1772816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/>
          <p:cNvCxnSpPr/>
          <p:nvPr/>
        </p:nvCxnSpPr>
        <p:spPr>
          <a:xfrm>
            <a:off x="4283968" y="1915244"/>
            <a:ext cx="122413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/>
          <p:cNvCxnSpPr/>
          <p:nvPr/>
        </p:nvCxnSpPr>
        <p:spPr>
          <a:xfrm>
            <a:off x="5148064" y="1556792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chemat blokowy: opóźnienie 39"/>
          <p:cNvSpPr/>
          <p:nvPr/>
        </p:nvSpPr>
        <p:spPr>
          <a:xfrm>
            <a:off x="5508104" y="1484784"/>
            <a:ext cx="504056" cy="576064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2" name="Łącznik prosty ze strzałką 41"/>
          <p:cNvCxnSpPr/>
          <p:nvPr/>
        </p:nvCxnSpPr>
        <p:spPr>
          <a:xfrm>
            <a:off x="6012160" y="1772816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trzałka w prawo 44"/>
          <p:cNvSpPr/>
          <p:nvPr/>
        </p:nvSpPr>
        <p:spPr>
          <a:xfrm>
            <a:off x="6516216" y="1268760"/>
            <a:ext cx="432048" cy="432048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Łącznik prosty ze strzałką 45"/>
          <p:cNvCxnSpPr/>
          <p:nvPr/>
        </p:nvCxnSpPr>
        <p:spPr>
          <a:xfrm>
            <a:off x="7164288" y="134076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ze strzałką 47"/>
          <p:cNvCxnSpPr/>
          <p:nvPr/>
        </p:nvCxnSpPr>
        <p:spPr>
          <a:xfrm>
            <a:off x="7164288" y="1772816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/>
          <p:cNvCxnSpPr/>
          <p:nvPr/>
        </p:nvCxnSpPr>
        <p:spPr>
          <a:xfrm>
            <a:off x="7164288" y="1988840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Schemat blokowy: opóźnienie 50"/>
          <p:cNvSpPr/>
          <p:nvPr/>
        </p:nvSpPr>
        <p:spPr>
          <a:xfrm>
            <a:off x="7524328" y="1196752"/>
            <a:ext cx="504056" cy="864096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2" name="Łącznik prosty ze strzałką 51"/>
          <p:cNvCxnSpPr/>
          <p:nvPr/>
        </p:nvCxnSpPr>
        <p:spPr>
          <a:xfrm>
            <a:off x="8028384" y="1628800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Minus 57"/>
          <p:cNvSpPr/>
          <p:nvPr/>
        </p:nvSpPr>
        <p:spPr>
          <a:xfrm>
            <a:off x="3707904" y="2780928"/>
            <a:ext cx="914400" cy="9144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Minus 59"/>
          <p:cNvSpPr/>
          <p:nvPr/>
        </p:nvSpPr>
        <p:spPr>
          <a:xfrm>
            <a:off x="2483768" y="2348880"/>
            <a:ext cx="914400" cy="9144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Minus 60"/>
          <p:cNvSpPr/>
          <p:nvPr/>
        </p:nvSpPr>
        <p:spPr>
          <a:xfrm>
            <a:off x="2627784" y="2924944"/>
            <a:ext cx="914400" cy="9144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Minus 61"/>
          <p:cNvSpPr/>
          <p:nvPr/>
        </p:nvSpPr>
        <p:spPr>
          <a:xfrm rot="16200000">
            <a:off x="3041576" y="2439144"/>
            <a:ext cx="1224136" cy="899592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Minus 64"/>
          <p:cNvSpPr/>
          <p:nvPr/>
        </p:nvSpPr>
        <p:spPr>
          <a:xfrm>
            <a:off x="5292081" y="2564904"/>
            <a:ext cx="914400" cy="9144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Minus 65"/>
          <p:cNvSpPr/>
          <p:nvPr/>
        </p:nvSpPr>
        <p:spPr>
          <a:xfrm>
            <a:off x="5292081" y="2924944"/>
            <a:ext cx="914400" cy="9144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Minus 66"/>
          <p:cNvSpPr/>
          <p:nvPr/>
        </p:nvSpPr>
        <p:spPr>
          <a:xfrm rot="16200000">
            <a:off x="4913785" y="2583160"/>
            <a:ext cx="1224136" cy="899592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Strzałka w prawo 68"/>
          <p:cNvSpPr/>
          <p:nvPr/>
        </p:nvSpPr>
        <p:spPr>
          <a:xfrm>
            <a:off x="4644008" y="2780928"/>
            <a:ext cx="432048" cy="432048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Prostokąt zaokrąglony 69"/>
          <p:cNvSpPr/>
          <p:nvPr/>
        </p:nvSpPr>
        <p:spPr>
          <a:xfrm>
            <a:off x="539552" y="4509120"/>
            <a:ext cx="1152128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err="1" smtClean="0">
                <a:solidFill>
                  <a:schemeClr val="accent4"/>
                </a:solidFill>
              </a:rPr>
              <a:t>Concept</a:t>
            </a:r>
            <a:r>
              <a:rPr lang="pl-PL" dirty="0" smtClean="0">
                <a:solidFill>
                  <a:schemeClr val="accent4"/>
                </a:solidFill>
              </a:rPr>
              <a:t> </a:t>
            </a:r>
            <a:r>
              <a:rPr lang="pl-PL" dirty="0" err="1" smtClean="0">
                <a:solidFill>
                  <a:schemeClr val="accent4"/>
                </a:solidFill>
              </a:rPr>
              <a:t>node</a:t>
            </a:r>
            <a:endParaRPr lang="pl-PL" dirty="0">
              <a:solidFill>
                <a:schemeClr val="accent4"/>
              </a:solidFill>
            </a:endParaRPr>
          </a:p>
        </p:txBody>
      </p:sp>
      <p:sp>
        <p:nvSpPr>
          <p:cNvPr id="74" name="Prostokąt zaokrąglony 73"/>
          <p:cNvSpPr/>
          <p:nvPr/>
        </p:nvSpPr>
        <p:spPr>
          <a:xfrm>
            <a:off x="539552" y="5589240"/>
            <a:ext cx="1152128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err="1" smtClean="0">
                <a:solidFill>
                  <a:schemeClr val="accent4"/>
                </a:solidFill>
              </a:rPr>
              <a:t>Concept</a:t>
            </a:r>
            <a:r>
              <a:rPr lang="pl-PL" dirty="0" smtClean="0">
                <a:solidFill>
                  <a:schemeClr val="accent4"/>
                </a:solidFill>
              </a:rPr>
              <a:t> </a:t>
            </a:r>
            <a:r>
              <a:rPr lang="pl-PL" dirty="0" err="1" smtClean="0">
                <a:solidFill>
                  <a:schemeClr val="accent4"/>
                </a:solidFill>
              </a:rPr>
              <a:t>node</a:t>
            </a:r>
            <a:endParaRPr lang="pl-PL" dirty="0">
              <a:solidFill>
                <a:schemeClr val="accent4"/>
              </a:solidFill>
            </a:endParaRPr>
          </a:p>
        </p:txBody>
      </p:sp>
      <p:cxnSp>
        <p:nvCxnSpPr>
          <p:cNvPr id="77" name="Łącznik prosty ze strzałką 76"/>
          <p:cNvCxnSpPr/>
          <p:nvPr/>
        </p:nvCxnSpPr>
        <p:spPr>
          <a:xfrm>
            <a:off x="1691680" y="4797152"/>
            <a:ext cx="4032448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>
            <a:endCxn id="80" idx="1"/>
          </p:cNvCxnSpPr>
          <p:nvPr/>
        </p:nvCxnSpPr>
        <p:spPr>
          <a:xfrm>
            <a:off x="1691680" y="4941168"/>
            <a:ext cx="2592288" cy="324036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ze strzałką 78"/>
          <p:cNvCxnSpPr/>
          <p:nvPr/>
        </p:nvCxnSpPr>
        <p:spPr>
          <a:xfrm>
            <a:off x="1691680" y="5877272"/>
            <a:ext cx="1224136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Prostokąt zaokrąglony 79"/>
          <p:cNvSpPr/>
          <p:nvPr/>
        </p:nvSpPr>
        <p:spPr>
          <a:xfrm>
            <a:off x="4283968" y="4941168"/>
            <a:ext cx="1152128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81" name="Prostokąt zaokrąglony 80"/>
          <p:cNvSpPr/>
          <p:nvPr/>
        </p:nvSpPr>
        <p:spPr>
          <a:xfrm>
            <a:off x="2915816" y="5589240"/>
            <a:ext cx="1152128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86" name="Prostokąt zaokrąglony 85"/>
          <p:cNvSpPr/>
          <p:nvPr/>
        </p:nvSpPr>
        <p:spPr>
          <a:xfrm>
            <a:off x="4283968" y="4005064"/>
            <a:ext cx="1152128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88" name="Prostokąt zaokrąglony 87"/>
          <p:cNvSpPr/>
          <p:nvPr/>
        </p:nvSpPr>
        <p:spPr>
          <a:xfrm>
            <a:off x="5724128" y="4437112"/>
            <a:ext cx="1152128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cxnSp>
        <p:nvCxnSpPr>
          <p:cNvPr id="94" name="Łącznik prosty ze strzałką 93"/>
          <p:cNvCxnSpPr>
            <a:endCxn id="86" idx="1"/>
          </p:cNvCxnSpPr>
          <p:nvPr/>
        </p:nvCxnSpPr>
        <p:spPr>
          <a:xfrm flipV="1">
            <a:off x="1691680" y="4329100"/>
            <a:ext cx="2592288" cy="324036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Łącznik prosty ze strzałką 95"/>
          <p:cNvCxnSpPr/>
          <p:nvPr/>
        </p:nvCxnSpPr>
        <p:spPr>
          <a:xfrm>
            <a:off x="5436096" y="4293096"/>
            <a:ext cx="194421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Łącznik prosty ze strzałką 96"/>
          <p:cNvCxnSpPr/>
          <p:nvPr/>
        </p:nvCxnSpPr>
        <p:spPr>
          <a:xfrm flipV="1">
            <a:off x="5436096" y="5157192"/>
            <a:ext cx="1944216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Łącznik prosty ze strzałką 97"/>
          <p:cNvCxnSpPr>
            <a:stCxn id="81" idx="3"/>
          </p:cNvCxnSpPr>
          <p:nvPr/>
        </p:nvCxnSpPr>
        <p:spPr>
          <a:xfrm flipV="1">
            <a:off x="4067944" y="5589240"/>
            <a:ext cx="3312368" cy="32403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Schemat blokowy: opóźnienie 98"/>
          <p:cNvSpPr/>
          <p:nvPr/>
        </p:nvSpPr>
        <p:spPr>
          <a:xfrm>
            <a:off x="7380312" y="4149080"/>
            <a:ext cx="792088" cy="1584176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0" name="Łącznik prosty ze strzałką 99"/>
          <p:cNvCxnSpPr/>
          <p:nvPr/>
        </p:nvCxnSpPr>
        <p:spPr>
          <a:xfrm>
            <a:off x="8172400" y="4941168"/>
            <a:ext cx="36004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Łącznik prosty ze strzałką 100"/>
          <p:cNvCxnSpPr/>
          <p:nvPr/>
        </p:nvCxnSpPr>
        <p:spPr>
          <a:xfrm>
            <a:off x="6876256" y="4725144"/>
            <a:ext cx="50405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Minus 108"/>
          <p:cNvSpPr/>
          <p:nvPr/>
        </p:nvSpPr>
        <p:spPr>
          <a:xfrm>
            <a:off x="4932040" y="4293096"/>
            <a:ext cx="457200" cy="4572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Minus 109"/>
          <p:cNvSpPr/>
          <p:nvPr/>
        </p:nvSpPr>
        <p:spPr>
          <a:xfrm>
            <a:off x="1187624" y="4797152"/>
            <a:ext cx="457200" cy="4572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Minus 110"/>
          <p:cNvSpPr/>
          <p:nvPr/>
        </p:nvSpPr>
        <p:spPr>
          <a:xfrm>
            <a:off x="4932040" y="5204048"/>
            <a:ext cx="457200" cy="4572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Minus 111"/>
          <p:cNvSpPr/>
          <p:nvPr/>
        </p:nvSpPr>
        <p:spPr>
          <a:xfrm>
            <a:off x="6372200" y="4725144"/>
            <a:ext cx="457200" cy="4572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Minus 112"/>
          <p:cNvSpPr/>
          <p:nvPr/>
        </p:nvSpPr>
        <p:spPr>
          <a:xfrm>
            <a:off x="7499176" y="5301208"/>
            <a:ext cx="457200" cy="4572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Minus 113"/>
          <p:cNvSpPr/>
          <p:nvPr/>
        </p:nvSpPr>
        <p:spPr>
          <a:xfrm>
            <a:off x="7499176" y="5110336"/>
            <a:ext cx="457200" cy="4572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Minus 114"/>
          <p:cNvSpPr/>
          <p:nvPr/>
        </p:nvSpPr>
        <p:spPr>
          <a:xfrm>
            <a:off x="7499176" y="4941168"/>
            <a:ext cx="457200" cy="457200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Minus 115"/>
          <p:cNvSpPr/>
          <p:nvPr/>
        </p:nvSpPr>
        <p:spPr>
          <a:xfrm rot="16200000">
            <a:off x="1250504" y="5670376"/>
            <a:ext cx="612068" cy="449796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Minus 116"/>
          <p:cNvSpPr/>
          <p:nvPr/>
        </p:nvSpPr>
        <p:spPr>
          <a:xfrm rot="16200000">
            <a:off x="7281428" y="5119465"/>
            <a:ext cx="612068" cy="449796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Minus 117"/>
          <p:cNvSpPr/>
          <p:nvPr/>
        </p:nvSpPr>
        <p:spPr>
          <a:xfrm rot="16200000">
            <a:off x="3626768" y="5670377"/>
            <a:ext cx="612068" cy="449796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5" grpId="0" animBg="1"/>
      <p:bldP spid="18" grpId="0" animBg="1"/>
      <p:bldP spid="28" grpId="0" animBg="1"/>
      <p:bldP spid="30" grpId="0" animBg="1"/>
      <p:bldP spid="36" grpId="0" animBg="1"/>
      <p:bldP spid="40" grpId="0" animBg="1"/>
      <p:bldP spid="45" grpId="0" animBg="1"/>
      <p:bldP spid="51" grpId="0" animBg="1"/>
      <p:bldP spid="58" grpId="0" animBg="1"/>
      <p:bldP spid="60" grpId="0" animBg="1"/>
      <p:bldP spid="61" grpId="0" animBg="1"/>
      <p:bldP spid="62" grpId="0" animBg="1"/>
      <p:bldP spid="65" grpId="0" animBg="1"/>
      <p:bldP spid="66" grpId="0" animBg="1"/>
      <p:bldP spid="67" grpId="0" animBg="1"/>
      <p:bldP spid="69" grpId="0" animBg="1"/>
      <p:bldP spid="70" grpId="0" animBg="1"/>
      <p:bldP spid="74" grpId="0" animBg="1"/>
      <p:bldP spid="80" grpId="0" animBg="1"/>
      <p:bldP spid="81" grpId="0" animBg="1"/>
      <p:bldP spid="86" grpId="0" animBg="1"/>
      <p:bldP spid="88" grpId="0" animBg="1"/>
      <p:bldP spid="99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979764" y="404664"/>
            <a:ext cx="69574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Exploration</a:t>
            </a:r>
            <a:r>
              <a:rPr lang="pl-PL" sz="2800" dirty="0" smtClean="0">
                <a:solidFill>
                  <a:schemeClr val="tx2"/>
                </a:solidFill>
              </a:rPr>
              <a:t>/</a:t>
            </a:r>
            <a:r>
              <a:rPr lang="pl-PL" sz="2800" dirty="0" err="1" smtClean="0">
                <a:solidFill>
                  <a:schemeClr val="tx2"/>
                </a:solidFill>
              </a:rPr>
              <a:t>Exploitation</a:t>
            </a:r>
            <a:r>
              <a:rPr lang="pl-PL" sz="2800" dirty="0" smtClean="0">
                <a:solidFill>
                  <a:schemeClr val="tx2"/>
                </a:solidFill>
              </a:rPr>
              <a:t> &amp; </a:t>
            </a:r>
            <a:r>
              <a:rPr lang="pl-PL" sz="2800" dirty="0" err="1" smtClean="0">
                <a:solidFill>
                  <a:schemeClr val="tx2"/>
                </a:solidFill>
              </a:rPr>
              <a:t>Intrinsic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motivation</a:t>
            </a:r>
            <a:endParaRPr lang="pl-PL" sz="2800" dirty="0" smtClean="0">
              <a:solidFill>
                <a:schemeClr val="tx2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55576" y="1268760"/>
            <a:ext cx="5027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solidFill>
                  <a:srgbClr val="FF0000"/>
                </a:solidFill>
              </a:rPr>
              <a:t>Exploration</a:t>
            </a:r>
            <a:r>
              <a:rPr lang="pl-PL" dirty="0" smtClean="0"/>
              <a:t> → </a:t>
            </a:r>
            <a:r>
              <a:rPr lang="pl-PL" dirty="0" err="1" smtClean="0"/>
              <a:t>adding</a:t>
            </a:r>
            <a:r>
              <a:rPr lang="pl-PL" dirty="0" smtClean="0"/>
              <a:t> </a:t>
            </a:r>
            <a:r>
              <a:rPr lang="pl-PL" dirty="0" err="1" smtClean="0"/>
              <a:t>new</a:t>
            </a:r>
            <a:r>
              <a:rPr lang="pl-PL" dirty="0" smtClean="0"/>
              <a:t> action (link and </a:t>
            </a:r>
            <a:r>
              <a:rPr lang="pl-PL" dirty="0" err="1" smtClean="0"/>
              <a:t>concept</a:t>
            </a:r>
            <a:r>
              <a:rPr lang="pl-PL" dirty="0" smtClean="0"/>
              <a:t>)</a:t>
            </a:r>
            <a:endParaRPr lang="en-US" dirty="0"/>
          </a:p>
        </p:txBody>
      </p:sp>
      <p:sp>
        <p:nvSpPr>
          <p:cNvPr id="8" name="Prostokąt zaokrąglony 7"/>
          <p:cNvSpPr/>
          <p:nvPr/>
        </p:nvSpPr>
        <p:spPr>
          <a:xfrm>
            <a:off x="5940152" y="1124744"/>
            <a:ext cx="1728192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4"/>
                </a:solidFill>
              </a:rPr>
              <a:t>Concept</a:t>
            </a:r>
            <a:r>
              <a:rPr lang="pl-PL" dirty="0" smtClean="0">
                <a:solidFill>
                  <a:schemeClr val="accent4"/>
                </a:solidFill>
              </a:rPr>
              <a:t> </a:t>
            </a:r>
            <a:r>
              <a:rPr lang="pl-PL" dirty="0" err="1" smtClean="0">
                <a:solidFill>
                  <a:schemeClr val="accent4"/>
                </a:solidFill>
              </a:rPr>
              <a:t>node</a:t>
            </a:r>
            <a:endParaRPr lang="pl-PL" dirty="0">
              <a:solidFill>
                <a:schemeClr val="accent4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7524328" y="2420888"/>
            <a:ext cx="1152128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4"/>
                </a:solidFill>
              </a:rPr>
              <a:t>Concept</a:t>
            </a:r>
            <a:r>
              <a:rPr lang="pl-PL" dirty="0" smtClean="0">
                <a:solidFill>
                  <a:schemeClr val="accent4"/>
                </a:solidFill>
              </a:rPr>
              <a:t> </a:t>
            </a:r>
            <a:r>
              <a:rPr lang="pl-PL" dirty="0" err="1" smtClean="0">
                <a:solidFill>
                  <a:schemeClr val="accent4"/>
                </a:solidFill>
              </a:rPr>
              <a:t>node</a:t>
            </a:r>
            <a:endParaRPr lang="pl-PL" dirty="0">
              <a:solidFill>
                <a:schemeClr val="accent4"/>
              </a:solidFill>
            </a:endParaRPr>
          </a:p>
        </p:txBody>
      </p:sp>
      <p:cxnSp>
        <p:nvCxnSpPr>
          <p:cNvPr id="10" name="Łącznik prosty ze strzałką 9"/>
          <p:cNvCxnSpPr/>
          <p:nvPr/>
        </p:nvCxnSpPr>
        <p:spPr>
          <a:xfrm rot="5400000">
            <a:off x="5904942" y="2024050"/>
            <a:ext cx="504056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rot="5400000">
            <a:off x="6120966" y="2024050"/>
            <a:ext cx="504056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rot="5400000">
            <a:off x="6336990" y="2024050"/>
            <a:ext cx="504056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rot="5400000">
            <a:off x="6985062" y="2024050"/>
            <a:ext cx="504056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 rot="5400000">
            <a:off x="6552220" y="2024844"/>
            <a:ext cx="504056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rot="5400000">
            <a:off x="6769038" y="2024050"/>
            <a:ext cx="504056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rot="5400000">
            <a:off x="7738764" y="1773610"/>
            <a:ext cx="1298526" cy="794"/>
          </a:xfrm>
          <a:prstGeom prst="straightConnector1">
            <a:avLst/>
          </a:prstGeom>
          <a:ln w="31750">
            <a:solidFill>
              <a:schemeClr val="accent4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 rot="5400000">
            <a:off x="7885162" y="3284190"/>
            <a:ext cx="432048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łamany 31"/>
          <p:cNvCxnSpPr/>
          <p:nvPr/>
        </p:nvCxnSpPr>
        <p:spPr>
          <a:xfrm rot="16200000" flipH="1">
            <a:off x="7308304" y="1916832"/>
            <a:ext cx="648072" cy="360040"/>
          </a:xfrm>
          <a:prstGeom prst="bentConnector3">
            <a:avLst>
              <a:gd name="adj1" fmla="val 50000"/>
            </a:avLst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/>
          <p:cNvCxnSpPr/>
          <p:nvPr/>
        </p:nvCxnSpPr>
        <p:spPr>
          <a:xfrm rot="5400000">
            <a:off x="7451526" y="1773610"/>
            <a:ext cx="1298526" cy="794"/>
          </a:xfrm>
          <a:prstGeom prst="straightConnector1">
            <a:avLst/>
          </a:prstGeom>
          <a:ln w="31750">
            <a:solidFill>
              <a:schemeClr val="accent4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ole tekstowe 40"/>
          <p:cNvSpPr txBox="1"/>
          <p:nvPr/>
        </p:nvSpPr>
        <p:spPr>
          <a:xfrm>
            <a:off x="755576" y="191683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i="1" dirty="0" smtClean="0">
                <a:latin typeface="Bookman Old Style" pitchFamily="18" charset="0"/>
              </a:rPr>
              <a:t>P(</a:t>
            </a:r>
            <a:r>
              <a:rPr lang="pl-PL" i="1" dirty="0" err="1" smtClean="0">
                <a:solidFill>
                  <a:srgbClr val="FF0000"/>
                </a:solidFill>
                <a:latin typeface="Bookman Old Style" pitchFamily="18" charset="0"/>
              </a:rPr>
              <a:t>Exploration</a:t>
            </a:r>
            <a:r>
              <a:rPr lang="pl-PL" sz="2400" i="1" dirty="0" smtClean="0">
                <a:latin typeface="Bookman Old Style" pitchFamily="18" charset="0"/>
              </a:rPr>
              <a:t>) ~ </a:t>
            </a:r>
            <a:endParaRPr lang="en-US" sz="2400" i="1" dirty="0">
              <a:latin typeface="Bookman Old Style" pitchFamily="18" charset="0"/>
            </a:endParaRPr>
          </a:p>
        </p:txBody>
      </p:sp>
      <p:sp>
        <p:nvSpPr>
          <p:cNvPr id="42" name="pole tekstowe 41"/>
          <p:cNvSpPr txBox="1"/>
          <p:nvPr/>
        </p:nvSpPr>
        <p:spPr>
          <a:xfrm>
            <a:off x="2699792" y="1826240"/>
            <a:ext cx="1296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err="1" smtClean="0">
                <a:latin typeface="Bookman Old Style" pitchFamily="18" charset="0"/>
              </a:rPr>
              <a:t>R</a:t>
            </a:r>
            <a:r>
              <a:rPr lang="pl-PL" i="1" baseline="-25000" dirty="0" err="1" smtClean="0">
                <a:latin typeface="Bookman Old Style" pitchFamily="18" charset="0"/>
              </a:rPr>
              <a:t>const</a:t>
            </a:r>
            <a:r>
              <a:rPr lang="pl-PL" i="1" dirty="0" smtClean="0">
                <a:latin typeface="Bookman Old Style" pitchFamily="18" charset="0"/>
              </a:rPr>
              <a:t/>
            </a:r>
            <a:br>
              <a:rPr lang="pl-PL" i="1" dirty="0" smtClean="0">
                <a:latin typeface="Bookman Old Style" pitchFamily="18" charset="0"/>
              </a:rPr>
            </a:br>
            <a:r>
              <a:rPr lang="pl-PL" i="1" dirty="0" err="1" smtClean="0">
                <a:latin typeface="Bookman Old Style" pitchFamily="18" charset="0"/>
              </a:rPr>
              <a:t>R</a:t>
            </a:r>
            <a:r>
              <a:rPr lang="pl-PL" i="1" baseline="-25000" dirty="0" err="1" smtClean="0">
                <a:latin typeface="Bookman Old Style" pitchFamily="18" charset="0"/>
              </a:rPr>
              <a:t>const</a:t>
            </a:r>
            <a:r>
              <a:rPr lang="pl-PL" i="1" dirty="0" smtClean="0">
                <a:latin typeface="Bookman Old Style" pitchFamily="18" charset="0"/>
              </a:rPr>
              <a:t>+</a:t>
            </a:r>
            <a:r>
              <a:rPr lang="en-US" sz="2400" i="1" dirty="0" smtClean="0">
                <a:latin typeface="Bookman Old Style" pitchFamily="18" charset="0"/>
              </a:rPr>
              <a:t>∑</a:t>
            </a:r>
            <a:r>
              <a:rPr lang="pl-PL" i="1" dirty="0" err="1" smtClean="0">
                <a:latin typeface="Bookman Old Style" pitchFamily="18" charset="0"/>
              </a:rPr>
              <a:t>R</a:t>
            </a:r>
            <a:r>
              <a:rPr lang="pl-PL" i="1" baseline="-25000" dirty="0" err="1" smtClean="0">
                <a:latin typeface="Bookman Old Style" pitchFamily="18" charset="0"/>
              </a:rPr>
              <a:t>i</a:t>
            </a:r>
            <a:endParaRPr lang="en-US" i="1" baseline="30000" dirty="0">
              <a:latin typeface="Bookman Old Style" pitchFamily="18" charset="0"/>
            </a:endParaRPr>
          </a:p>
        </p:txBody>
      </p:sp>
      <p:cxnSp>
        <p:nvCxnSpPr>
          <p:cNvPr id="48" name="Łącznik prosty 47"/>
          <p:cNvCxnSpPr/>
          <p:nvPr/>
        </p:nvCxnSpPr>
        <p:spPr>
          <a:xfrm>
            <a:off x="2771800" y="2204864"/>
            <a:ext cx="11521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ole tekstowe 52"/>
          <p:cNvSpPr txBox="1"/>
          <p:nvPr/>
        </p:nvSpPr>
        <p:spPr>
          <a:xfrm>
            <a:off x="2413508" y="3140968"/>
            <a:ext cx="4361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Temporal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difference</a:t>
            </a:r>
            <a:r>
              <a:rPr lang="pl-PL" sz="2800" dirty="0" smtClean="0">
                <a:solidFill>
                  <a:schemeClr val="tx2"/>
                </a:solidFill>
              </a:rPr>
              <a:t> learning</a:t>
            </a:r>
          </a:p>
        </p:txBody>
      </p:sp>
      <p:sp>
        <p:nvSpPr>
          <p:cNvPr id="56" name="pole tekstowe 55"/>
          <p:cNvSpPr txBox="1"/>
          <p:nvPr/>
        </p:nvSpPr>
        <p:spPr>
          <a:xfrm>
            <a:off x="899592" y="3861048"/>
            <a:ext cx="705678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No </a:t>
            </a:r>
            <a:r>
              <a:rPr lang="pl-PL" dirty="0" err="1" smtClean="0"/>
              <a:t>distinct</a:t>
            </a:r>
            <a:r>
              <a:rPr lang="pl-PL" dirty="0" smtClean="0"/>
              <a:t> </a:t>
            </a:r>
            <a:r>
              <a:rPr lang="pl-PL" dirty="0" err="1" smtClean="0"/>
              <a:t>consecutive</a:t>
            </a:r>
            <a:r>
              <a:rPr lang="pl-PL" dirty="0" smtClean="0"/>
              <a:t> </a:t>
            </a:r>
            <a:r>
              <a:rPr lang="pl-PL" dirty="0" err="1" smtClean="0"/>
              <a:t>states</a:t>
            </a:r>
            <a:r>
              <a:rPr lang="pl-PL" dirty="0" smtClean="0"/>
              <a:t> → learning </a:t>
            </a:r>
            <a:r>
              <a:rPr lang="pl-PL" dirty="0" err="1" smtClean="0"/>
              <a:t>may</a:t>
            </a:r>
            <a:r>
              <a:rPr lang="pl-PL" dirty="0" smtClean="0"/>
              <a:t> be </a:t>
            </a:r>
            <a:r>
              <a:rPr lang="pl-PL" dirty="0" err="1" smtClean="0"/>
              <a:t>performed</a:t>
            </a:r>
            <a:r>
              <a:rPr lang="pl-PL" dirty="0" smtClean="0"/>
              <a:t> </a:t>
            </a:r>
            <a:r>
              <a:rPr lang="pl-PL" dirty="0" err="1" smtClean="0"/>
              <a:t>concurrently</a:t>
            </a:r>
            <a:endParaRPr lang="en-US" dirty="0"/>
          </a:p>
        </p:txBody>
      </p:sp>
      <p:pic>
        <p:nvPicPr>
          <p:cNvPr id="62" name="Obraz 61" descr="q-learnin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4328" y="4437112"/>
            <a:ext cx="5760000" cy="677210"/>
          </a:xfrm>
          <a:prstGeom prst="rect">
            <a:avLst/>
          </a:prstGeom>
        </p:spPr>
      </p:pic>
      <p:sp>
        <p:nvSpPr>
          <p:cNvPr id="61" name="Strzałka w górę 60"/>
          <p:cNvSpPr/>
          <p:nvPr/>
        </p:nvSpPr>
        <p:spPr>
          <a:xfrm>
            <a:off x="3511304" y="5157192"/>
            <a:ext cx="484632" cy="576064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pole tekstowe 62"/>
          <p:cNvSpPr txBox="1"/>
          <p:nvPr/>
        </p:nvSpPr>
        <p:spPr>
          <a:xfrm>
            <a:off x="4067944" y="5373216"/>
            <a:ext cx="1951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C00000"/>
                </a:solidFill>
              </a:rPr>
              <a:t>Immediate </a:t>
            </a:r>
            <a:r>
              <a:rPr lang="pl-PL" b="1" dirty="0" err="1" smtClean="0">
                <a:solidFill>
                  <a:srgbClr val="C00000"/>
                </a:solidFill>
              </a:rPr>
              <a:t>reward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41" grpId="0"/>
      <p:bldP spid="42" grpId="0"/>
      <p:bldP spid="53" grpId="0"/>
      <p:bldP spid="56" grpId="0" animBg="1"/>
      <p:bldP spid="61" grpId="0" animBg="1"/>
      <p:bldP spid="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rostokąt zaokrąglony 67"/>
          <p:cNvSpPr/>
          <p:nvPr/>
        </p:nvSpPr>
        <p:spPr>
          <a:xfrm>
            <a:off x="6012160" y="4077072"/>
            <a:ext cx="2160240" cy="1800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Łącznik prosty 42"/>
          <p:cNvCxnSpPr/>
          <p:nvPr/>
        </p:nvCxnSpPr>
        <p:spPr>
          <a:xfrm flipV="1">
            <a:off x="1043608" y="3501008"/>
            <a:ext cx="3960440" cy="2664296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ole tekstowe 40"/>
          <p:cNvSpPr txBox="1"/>
          <p:nvPr/>
        </p:nvSpPr>
        <p:spPr>
          <a:xfrm rot="19573481">
            <a:off x="2334034" y="4402908"/>
            <a:ext cx="1284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solidFill>
                  <a:srgbClr val="C00000"/>
                </a:solidFill>
              </a:rPr>
              <a:t>partitioning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3131840" y="1916832"/>
            <a:ext cx="4536504" cy="432048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justified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by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cumulative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reward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3131840" y="1268760"/>
            <a:ext cx="4536504" cy="43204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smtClean="0">
                <a:solidFill>
                  <a:schemeClr val="tx1"/>
                </a:solidFill>
              </a:rPr>
              <a:t>  </a:t>
            </a:r>
            <a:r>
              <a:rPr lang="pl-PL" dirty="0" err="1" smtClean="0">
                <a:solidFill>
                  <a:schemeClr val="tx1"/>
                </a:solidFill>
              </a:rPr>
              <a:t>independently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calculated</a:t>
            </a:r>
            <a:r>
              <a:rPr lang="pl-PL" dirty="0" smtClean="0">
                <a:solidFill>
                  <a:schemeClr val="tx1"/>
                </a:solidFill>
              </a:rPr>
              <a:t> for </a:t>
            </a:r>
            <a:r>
              <a:rPr lang="pl-PL" dirty="0" err="1" smtClean="0">
                <a:solidFill>
                  <a:schemeClr val="tx1"/>
                </a:solidFill>
              </a:rPr>
              <a:t>each</a:t>
            </a:r>
            <a:r>
              <a:rPr lang="pl-PL" dirty="0" smtClean="0">
                <a:solidFill>
                  <a:schemeClr val="tx1"/>
                </a:solidFill>
              </a:rPr>
              <a:t> link/action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649763" y="404664"/>
            <a:ext cx="56175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>
                <a:solidFill>
                  <a:schemeClr val="tx2"/>
                </a:solidFill>
              </a:rPr>
              <a:t>Immediate </a:t>
            </a:r>
            <a:r>
              <a:rPr lang="pl-PL" sz="2800" dirty="0" err="1" smtClean="0">
                <a:solidFill>
                  <a:schemeClr val="tx2"/>
                </a:solidFill>
              </a:rPr>
              <a:t>reward</a:t>
            </a:r>
            <a:r>
              <a:rPr lang="pl-PL" sz="2800" dirty="0" smtClean="0">
                <a:solidFill>
                  <a:schemeClr val="tx2"/>
                </a:solidFill>
              </a:rPr>
              <a:t> as </a:t>
            </a:r>
            <a:r>
              <a:rPr lang="pl-PL" sz="2800" dirty="0" err="1" smtClean="0">
                <a:solidFill>
                  <a:schemeClr val="tx2"/>
                </a:solidFill>
              </a:rPr>
              <a:t>intrinsic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reward</a:t>
            </a:r>
            <a:endParaRPr lang="pl-PL" sz="2800" dirty="0" smtClean="0">
              <a:solidFill>
                <a:schemeClr val="tx2"/>
              </a:solidFill>
            </a:endParaRPr>
          </a:p>
        </p:txBody>
      </p:sp>
      <p:sp>
        <p:nvSpPr>
          <p:cNvPr id="3" name="Prostokąt zaokrąglony 2"/>
          <p:cNvSpPr/>
          <p:nvPr/>
        </p:nvSpPr>
        <p:spPr>
          <a:xfrm>
            <a:off x="755576" y="1268760"/>
            <a:ext cx="2448272" cy="43204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dirty="0" err="1" smtClean="0">
                <a:solidFill>
                  <a:schemeClr val="accent6">
                    <a:lumMod val="50000"/>
                  </a:schemeClr>
                </a:solidFill>
              </a:rPr>
              <a:t>rewarding</a:t>
            </a:r>
            <a:r>
              <a:rPr lang="pl-P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accent6">
                    <a:lumMod val="50000"/>
                  </a:schemeClr>
                </a:solidFill>
              </a:rPr>
              <a:t>concept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755576" y="1916832"/>
            <a:ext cx="2448272" cy="432048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non-rewarding</a:t>
            </a:r>
            <a:r>
              <a:rPr lang="pl-P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bg2">
                    <a:lumMod val="25000"/>
                  </a:schemeClr>
                </a:solidFill>
              </a:rPr>
              <a:t>concept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Nawias klamrowy zamykający 6"/>
          <p:cNvSpPr/>
          <p:nvPr/>
        </p:nvSpPr>
        <p:spPr>
          <a:xfrm>
            <a:off x="7740352" y="1268760"/>
            <a:ext cx="144016" cy="1080120"/>
          </a:xfrm>
          <a:prstGeom prst="rightBrac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 rot="16200000">
            <a:off x="7611899" y="1470962"/>
            <a:ext cx="1194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>
                <a:solidFill>
                  <a:schemeClr val="accent6">
                    <a:lumMod val="50000"/>
                  </a:schemeClr>
                </a:solidFill>
              </a:rPr>
              <a:t>immediate</a:t>
            </a:r>
            <a:br>
              <a:rPr lang="pl-P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dirty="0" err="1" smtClean="0">
                <a:solidFill>
                  <a:schemeClr val="accent6">
                    <a:lumMod val="50000"/>
                  </a:schemeClr>
                </a:solidFill>
              </a:rPr>
              <a:t>reward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1" name="Łącznik prosty ze strzałką 10"/>
          <p:cNvCxnSpPr/>
          <p:nvPr/>
        </p:nvCxnSpPr>
        <p:spPr>
          <a:xfrm rot="5400000">
            <a:off x="828378" y="4436318"/>
            <a:ext cx="432048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trzałka zakrzywiona w dół 19"/>
          <p:cNvSpPr/>
          <p:nvPr/>
        </p:nvSpPr>
        <p:spPr>
          <a:xfrm>
            <a:off x="953096" y="2708920"/>
            <a:ext cx="2466776" cy="648072"/>
          </a:xfrm>
          <a:prstGeom prst="curved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467544" y="3573016"/>
            <a:ext cx="1152128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4"/>
                </a:solidFill>
              </a:rPr>
              <a:t>Concept</a:t>
            </a:r>
            <a:r>
              <a:rPr lang="pl-PL" dirty="0" smtClean="0">
                <a:solidFill>
                  <a:schemeClr val="accent4"/>
                </a:solidFill>
              </a:rPr>
              <a:t> </a:t>
            </a:r>
            <a:r>
              <a:rPr lang="pl-PL" dirty="0" err="1" smtClean="0">
                <a:solidFill>
                  <a:schemeClr val="accent4"/>
                </a:solidFill>
              </a:rPr>
              <a:t>node</a:t>
            </a:r>
            <a:endParaRPr lang="pl-PL" dirty="0">
              <a:solidFill>
                <a:schemeClr val="accent4"/>
              </a:solidFill>
            </a:endParaRPr>
          </a:p>
        </p:txBody>
      </p:sp>
      <p:cxnSp>
        <p:nvCxnSpPr>
          <p:cNvPr id="18" name="Łącznik prosty ze strzałką 17"/>
          <p:cNvCxnSpPr/>
          <p:nvPr/>
        </p:nvCxnSpPr>
        <p:spPr>
          <a:xfrm rot="5400000">
            <a:off x="1044402" y="3356198"/>
            <a:ext cx="432048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rot="5400000">
            <a:off x="610766" y="3356198"/>
            <a:ext cx="432048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ole tekstowe 26"/>
          <p:cNvSpPr txBox="1"/>
          <p:nvPr/>
        </p:nvSpPr>
        <p:spPr>
          <a:xfrm>
            <a:off x="1615714" y="2852936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C00000"/>
                </a:solidFill>
                <a:latin typeface="Arial Narrow" pitchFamily="34" charset="0"/>
              </a:rPr>
              <a:t>state </a:t>
            </a:r>
            <a:r>
              <a:rPr lang="pl-PL" dirty="0" err="1" smtClean="0">
                <a:solidFill>
                  <a:srgbClr val="C00000"/>
                </a:solidFill>
                <a:latin typeface="Arial Narrow" pitchFamily="34" charset="0"/>
              </a:rPr>
              <a:t>space</a:t>
            </a:r>
            <a:endParaRPr lang="en-US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8" name="Schemat blokowy: operacja sumowania 27"/>
          <p:cNvSpPr/>
          <p:nvPr/>
        </p:nvSpPr>
        <p:spPr>
          <a:xfrm>
            <a:off x="2051720" y="4725144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chemat blokowy: operacja sumowania 28"/>
          <p:cNvSpPr/>
          <p:nvPr/>
        </p:nvSpPr>
        <p:spPr>
          <a:xfrm>
            <a:off x="3635896" y="4005064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chemat blokowy: operacja sumowania 29"/>
          <p:cNvSpPr/>
          <p:nvPr/>
        </p:nvSpPr>
        <p:spPr>
          <a:xfrm>
            <a:off x="2987824" y="5085184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chemat blokowy: operacja sumowania 30"/>
          <p:cNvSpPr/>
          <p:nvPr/>
        </p:nvSpPr>
        <p:spPr>
          <a:xfrm>
            <a:off x="3707904" y="4653136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chemat blokowy: operacja sumowania 31"/>
          <p:cNvSpPr/>
          <p:nvPr/>
        </p:nvSpPr>
        <p:spPr>
          <a:xfrm>
            <a:off x="3059832" y="6021288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chemat blokowy: operacja sumowania 32"/>
          <p:cNvSpPr/>
          <p:nvPr/>
        </p:nvSpPr>
        <p:spPr>
          <a:xfrm>
            <a:off x="2771800" y="5949280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chemat blokowy: operacja sumowania 33"/>
          <p:cNvSpPr/>
          <p:nvPr/>
        </p:nvSpPr>
        <p:spPr>
          <a:xfrm>
            <a:off x="4716016" y="4725144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chemat blokowy: operacja sumowania 34"/>
          <p:cNvSpPr/>
          <p:nvPr/>
        </p:nvSpPr>
        <p:spPr>
          <a:xfrm>
            <a:off x="3635896" y="5517232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chemat blokowy: operacja sumowania 35"/>
          <p:cNvSpPr/>
          <p:nvPr/>
        </p:nvSpPr>
        <p:spPr>
          <a:xfrm>
            <a:off x="5220072" y="5661248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chemat blokowy: operacja sumowania 36"/>
          <p:cNvSpPr/>
          <p:nvPr/>
        </p:nvSpPr>
        <p:spPr>
          <a:xfrm>
            <a:off x="4644008" y="5445224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chemat blokowy: operacja sumowania 37"/>
          <p:cNvSpPr/>
          <p:nvPr/>
        </p:nvSpPr>
        <p:spPr>
          <a:xfrm>
            <a:off x="4067944" y="5949280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chemat blokowy: operacja sumowania 25"/>
          <p:cNvSpPr/>
          <p:nvPr/>
        </p:nvSpPr>
        <p:spPr>
          <a:xfrm>
            <a:off x="2555776" y="5301208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chemat blokowy: operacja sumowania 38"/>
          <p:cNvSpPr/>
          <p:nvPr/>
        </p:nvSpPr>
        <p:spPr>
          <a:xfrm>
            <a:off x="3347864" y="5085184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chemat blokowy: operacja sumowania 39"/>
          <p:cNvSpPr/>
          <p:nvPr/>
        </p:nvSpPr>
        <p:spPr>
          <a:xfrm>
            <a:off x="2987824" y="5733256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Schemat blokowy: operacja sumowania 53"/>
          <p:cNvSpPr/>
          <p:nvPr/>
        </p:nvSpPr>
        <p:spPr>
          <a:xfrm>
            <a:off x="2483768" y="3717032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Schemat blokowy: operacja sumowania 60"/>
          <p:cNvSpPr/>
          <p:nvPr/>
        </p:nvSpPr>
        <p:spPr>
          <a:xfrm>
            <a:off x="4860032" y="5013176"/>
            <a:ext cx="216024" cy="216024"/>
          </a:xfrm>
          <a:prstGeom prst="flowChartSummingJunction">
            <a:avLst/>
          </a:prstGeom>
          <a:solidFill>
            <a:schemeClr val="bg1"/>
          </a:solidFill>
          <a:ln w="158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pole tekstowe 62"/>
          <p:cNvSpPr txBox="1"/>
          <p:nvPr/>
        </p:nvSpPr>
        <p:spPr>
          <a:xfrm>
            <a:off x="6075020" y="486916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i="1" dirty="0" err="1" smtClean="0">
                <a:latin typeface="Bookman Old Style" pitchFamily="18" charset="0"/>
              </a:rPr>
              <a:t>r</a:t>
            </a:r>
            <a:r>
              <a:rPr lang="pl-PL" i="1" dirty="0" smtClean="0">
                <a:latin typeface="Bookman Old Style" pitchFamily="18" charset="0"/>
              </a:rPr>
              <a:t> = - log</a:t>
            </a:r>
            <a:r>
              <a:rPr lang="pl-PL" i="1" baseline="-25000" dirty="0" smtClean="0">
                <a:latin typeface="Bookman Old Style" pitchFamily="18" charset="0"/>
              </a:rPr>
              <a:t>2</a:t>
            </a:r>
            <a:r>
              <a:rPr lang="pl-PL" i="1" dirty="0" smtClean="0">
                <a:latin typeface="Bookman Old Style" pitchFamily="18" charset="0"/>
              </a:rPr>
              <a:t>(p)</a:t>
            </a:r>
            <a:endParaRPr lang="en-US" sz="3200" i="1" baseline="-25000" dirty="0">
              <a:latin typeface="Bookman Old Style" pitchFamily="18" charset="0"/>
            </a:endParaRPr>
          </a:p>
        </p:txBody>
      </p:sp>
      <p:cxnSp>
        <p:nvCxnSpPr>
          <p:cNvPr id="65" name="Łącznik prosty 64"/>
          <p:cNvCxnSpPr/>
          <p:nvPr/>
        </p:nvCxnSpPr>
        <p:spPr>
          <a:xfrm>
            <a:off x="6660232" y="4509120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ole tekstowe 44"/>
          <p:cNvSpPr txBox="1"/>
          <p:nvPr/>
        </p:nvSpPr>
        <p:spPr>
          <a:xfrm>
            <a:off x="6516216" y="4150821"/>
            <a:ext cx="1181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i="1" dirty="0" err="1" smtClean="0">
                <a:latin typeface="Bookman Old Style" pitchFamily="18" charset="0"/>
              </a:rPr>
              <a:t>N</a:t>
            </a:r>
            <a:r>
              <a:rPr lang="pl-PL" i="1" baseline="-25000" dirty="0" err="1" smtClean="0">
                <a:latin typeface="Bookman Old Style" pitchFamily="18" charset="0"/>
              </a:rPr>
              <a:t>pos</a:t>
            </a:r>
            <a:r>
              <a:rPr lang="pl-PL" i="1" baseline="-25000" dirty="0" smtClean="0">
                <a:latin typeface="Bookman Old Style" pitchFamily="18" charset="0"/>
              </a:rPr>
              <a:t> </a:t>
            </a:r>
            <a:r>
              <a:rPr lang="pl-PL" i="1" dirty="0" smtClean="0">
                <a:latin typeface="Bookman Old Style" pitchFamily="18" charset="0"/>
              </a:rPr>
              <a:t/>
            </a:r>
            <a:br>
              <a:rPr lang="pl-PL" i="1" dirty="0" smtClean="0">
                <a:latin typeface="Bookman Old Style" pitchFamily="18" charset="0"/>
              </a:rPr>
            </a:br>
            <a:r>
              <a:rPr lang="pl-PL" i="1" dirty="0" err="1" smtClean="0">
                <a:latin typeface="Bookman Old Style" pitchFamily="18" charset="0"/>
              </a:rPr>
              <a:t>N</a:t>
            </a:r>
            <a:r>
              <a:rPr lang="pl-PL" i="1" baseline="-25000" dirty="0" err="1" smtClean="0">
                <a:latin typeface="Bookman Old Style" pitchFamily="18" charset="0"/>
              </a:rPr>
              <a:t>pos</a:t>
            </a:r>
            <a:r>
              <a:rPr lang="pl-PL" i="1" dirty="0" err="1" smtClean="0">
                <a:latin typeface="Bookman Old Style" pitchFamily="18" charset="0"/>
              </a:rPr>
              <a:t>+N</a:t>
            </a:r>
            <a:r>
              <a:rPr lang="pl-PL" i="1" baseline="-25000" dirty="0" err="1" smtClean="0">
                <a:latin typeface="Bookman Old Style" pitchFamily="18" charset="0"/>
              </a:rPr>
              <a:t>neg</a:t>
            </a:r>
            <a:endParaRPr lang="en-US" i="1" dirty="0">
              <a:latin typeface="Bookman Old Style" pitchFamily="18" charset="0"/>
            </a:endParaRPr>
          </a:p>
        </p:txBody>
      </p:sp>
      <p:sp>
        <p:nvSpPr>
          <p:cNvPr id="46" name="pole tekstowe 45"/>
          <p:cNvSpPr txBox="1"/>
          <p:nvPr/>
        </p:nvSpPr>
        <p:spPr>
          <a:xfrm>
            <a:off x="6012160" y="4149080"/>
            <a:ext cx="18165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i="1" dirty="0" smtClean="0">
                <a:latin typeface="Bookman Old Style" pitchFamily="18" charset="0"/>
              </a:rPr>
              <a:t>p = </a:t>
            </a:r>
            <a:r>
              <a:rPr lang="pl-PL" sz="3200" i="1" dirty="0" smtClean="0">
                <a:latin typeface="Bookman Old Style" pitchFamily="18" charset="0"/>
              </a:rPr>
              <a:t>(        )</a:t>
            </a:r>
            <a:endParaRPr lang="en-US" sz="3200" i="1" baseline="-25000" dirty="0">
              <a:latin typeface="Bookman Old Style" pitchFamily="18" charset="0"/>
            </a:endParaRPr>
          </a:p>
        </p:txBody>
      </p:sp>
      <p:sp>
        <p:nvSpPr>
          <p:cNvPr id="47" name="pole tekstowe 46"/>
          <p:cNvSpPr txBox="1"/>
          <p:nvPr/>
        </p:nvSpPr>
        <p:spPr>
          <a:xfrm>
            <a:off x="6084168" y="5301208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i="1" dirty="0" err="1" smtClean="0">
                <a:latin typeface="Bookman Old Style" pitchFamily="18" charset="0"/>
              </a:rPr>
              <a:t>r</a:t>
            </a:r>
            <a:r>
              <a:rPr lang="pl-PL" i="1" baseline="-25000" dirty="0" err="1" smtClean="0">
                <a:latin typeface="Bookman Old Style" pitchFamily="18" charset="0"/>
              </a:rPr>
              <a:t>avg</a:t>
            </a:r>
            <a:r>
              <a:rPr lang="pl-PL" i="1" baseline="-25000" dirty="0" smtClean="0">
                <a:latin typeface="Bookman Old Style" pitchFamily="18" charset="0"/>
              </a:rPr>
              <a:t>.</a:t>
            </a:r>
            <a:r>
              <a:rPr lang="pl-PL" i="1" dirty="0" smtClean="0">
                <a:latin typeface="Bookman Old Style" pitchFamily="18" charset="0"/>
              </a:rPr>
              <a:t> = - p*log</a:t>
            </a:r>
            <a:r>
              <a:rPr lang="pl-PL" i="1" baseline="-25000" dirty="0" smtClean="0">
                <a:latin typeface="Bookman Old Style" pitchFamily="18" charset="0"/>
              </a:rPr>
              <a:t>2</a:t>
            </a:r>
            <a:r>
              <a:rPr lang="pl-PL" i="1" dirty="0" smtClean="0">
                <a:latin typeface="Bookman Old Style" pitchFamily="18" charset="0"/>
              </a:rPr>
              <a:t>(p)</a:t>
            </a:r>
            <a:endParaRPr lang="en-US" sz="3200" i="1" baseline="-25000" dirty="0">
              <a:latin typeface="Bookman Old Style" pitchFamily="18" charset="0"/>
            </a:endParaRPr>
          </a:p>
        </p:txBody>
      </p:sp>
      <p:sp>
        <p:nvSpPr>
          <p:cNvPr id="42" name="pole tekstowe 41"/>
          <p:cNvSpPr txBox="1"/>
          <p:nvPr/>
        </p:nvSpPr>
        <p:spPr>
          <a:xfrm>
            <a:off x="6228184" y="2780928"/>
            <a:ext cx="1728192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JMP COND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EXIT</a:t>
            </a:r>
            <a:r>
              <a:rPr lang="pl-PL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b="1" dirty="0" smtClean="0">
                <a:solidFill>
                  <a:schemeClr val="tx2"/>
                </a:solidFill>
                <a:cs typeface="Courier New" pitchFamily="49" charset="0"/>
              </a:rPr>
              <a:t>(</a:t>
            </a:r>
            <a:r>
              <a:rPr lang="pl-PL" sz="1400" b="1" dirty="0" err="1" smtClean="0">
                <a:solidFill>
                  <a:schemeClr val="tx2"/>
                </a:solidFill>
                <a:cs typeface="Courier New" pitchFamily="49" charset="0"/>
              </a:rPr>
              <a:t>negative</a:t>
            </a:r>
            <a:r>
              <a:rPr lang="pl-PL" sz="1400" b="1" dirty="0" smtClean="0">
                <a:solidFill>
                  <a:schemeClr val="tx2"/>
                </a:solidFill>
                <a:cs typeface="Courier New" pitchFamily="49" charset="0"/>
              </a:rPr>
              <a:t>)</a:t>
            </a:r>
            <a:endParaRPr lang="en-US" sz="1400" b="1" dirty="0" smtClean="0">
              <a:solidFill>
                <a:schemeClr val="tx2"/>
              </a:solidFill>
              <a:cs typeface="Courier New" pitchFamily="49" charset="0"/>
            </a:endParaRPr>
          </a:p>
          <a:p>
            <a:endParaRPr lang="pl-PL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pl-PL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l-PL" sz="1400" b="1" dirty="0" smtClean="0">
                <a:solidFill>
                  <a:srgbClr val="FF0000"/>
                </a:solidFill>
                <a:cs typeface="Courier New" pitchFamily="49" charset="0"/>
              </a:rPr>
              <a:t>(</a:t>
            </a:r>
            <a:r>
              <a:rPr lang="pl-PL" sz="1400" b="1" dirty="0" err="1" smtClean="0">
                <a:solidFill>
                  <a:srgbClr val="FF0000"/>
                </a:solidFill>
                <a:cs typeface="Courier New" pitchFamily="49" charset="0"/>
              </a:rPr>
              <a:t>positive</a:t>
            </a:r>
            <a:r>
              <a:rPr lang="pl-PL" sz="1400" b="1" dirty="0" smtClean="0">
                <a:solidFill>
                  <a:srgbClr val="FF0000"/>
                </a:solidFill>
                <a:cs typeface="Courier New" pitchFamily="49" charset="0"/>
              </a:rPr>
              <a:t>)</a:t>
            </a:r>
            <a:endParaRPr lang="en-US" sz="1400" b="1" dirty="0">
              <a:solidFill>
                <a:srgbClr val="FF0000"/>
              </a:solidFill>
              <a:cs typeface="Courier New" pitchFamily="49" charset="0"/>
            </a:endParaRPr>
          </a:p>
        </p:txBody>
      </p:sp>
      <p:cxnSp>
        <p:nvCxnSpPr>
          <p:cNvPr id="70" name="Łącznik łamany 69"/>
          <p:cNvCxnSpPr/>
          <p:nvPr/>
        </p:nvCxnSpPr>
        <p:spPr>
          <a:xfrm rot="10800000" flipV="1">
            <a:off x="6300192" y="3140968"/>
            <a:ext cx="936104" cy="432048"/>
          </a:xfrm>
          <a:prstGeom prst="bentConnector3">
            <a:avLst>
              <a:gd name="adj1" fmla="val -61357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Plus 43"/>
          <p:cNvSpPr/>
          <p:nvPr/>
        </p:nvSpPr>
        <p:spPr>
          <a:xfrm>
            <a:off x="4067944" y="2996952"/>
            <a:ext cx="648000" cy="648072"/>
          </a:xfrm>
          <a:prstGeom prst="mathPlus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Minus 47"/>
          <p:cNvSpPr/>
          <p:nvPr/>
        </p:nvSpPr>
        <p:spPr>
          <a:xfrm>
            <a:off x="4644008" y="3717032"/>
            <a:ext cx="648000" cy="6480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41" grpId="0"/>
      <p:bldP spid="6" grpId="0" animBg="1"/>
      <p:bldP spid="5" grpId="0" animBg="1"/>
      <p:bldP spid="3" grpId="0" animBg="1"/>
      <p:bldP spid="4" grpId="0" animBg="1"/>
      <p:bldP spid="7" grpId="0" animBg="1"/>
      <p:bldP spid="8" grpId="0"/>
      <p:bldP spid="20" grpId="0" animBg="1"/>
      <p:bldP spid="9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26" grpId="0" animBg="1"/>
      <p:bldP spid="39" grpId="0" animBg="1"/>
      <p:bldP spid="40" grpId="0" animBg="1"/>
      <p:bldP spid="54" grpId="0" animBg="1"/>
      <p:bldP spid="61" grpId="0" animBg="1"/>
      <p:bldP spid="63" grpId="0"/>
      <p:bldP spid="45" grpId="0"/>
      <p:bldP spid="46" grpId="0"/>
      <p:bldP spid="47" grpId="0"/>
      <p:bldP spid="42" grpId="0" animBg="1"/>
      <p:bldP spid="44" grpId="0" animBg="1"/>
      <p:bldP spid="4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97062" y="404664"/>
            <a:ext cx="5322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Comparison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with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other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approaches</a:t>
            </a:r>
            <a:endParaRPr lang="pl-PL" sz="2800" dirty="0" smtClean="0">
              <a:solidFill>
                <a:schemeClr val="tx2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83568" y="1124744"/>
            <a:ext cx="496943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err="1" smtClean="0"/>
              <a:t>Levin</a:t>
            </a:r>
            <a:r>
              <a:rPr lang="pl-PL" dirty="0" smtClean="0"/>
              <a:t> </a:t>
            </a:r>
            <a:r>
              <a:rPr lang="pl-PL" dirty="0" err="1" smtClean="0"/>
              <a:t>Search</a:t>
            </a:r>
            <a:r>
              <a:rPr lang="pl-PL" dirty="0" smtClean="0"/>
              <a:t> and </a:t>
            </a:r>
            <a:r>
              <a:rPr lang="pl-PL" dirty="0" err="1" smtClean="0"/>
              <a:t>similar</a:t>
            </a:r>
            <a:r>
              <a:rPr lang="pl-PL" dirty="0" smtClean="0"/>
              <a:t> </a:t>
            </a:r>
            <a:r>
              <a:rPr lang="pl-PL" dirty="0" err="1" smtClean="0"/>
              <a:t>attempts</a:t>
            </a:r>
            <a:r>
              <a:rPr lang="pl-PL" dirty="0" smtClean="0"/>
              <a:t> (</a:t>
            </a:r>
            <a:r>
              <a:rPr lang="pl-PL" dirty="0" err="1" smtClean="0"/>
              <a:t>naïve</a:t>
            </a:r>
            <a:r>
              <a:rPr lang="pl-PL" dirty="0" smtClean="0"/>
              <a:t> </a:t>
            </a:r>
            <a:r>
              <a:rPr lang="pl-PL" dirty="0" err="1" smtClean="0"/>
              <a:t>approach</a:t>
            </a:r>
            <a:r>
              <a:rPr lang="pl-PL" dirty="0" smtClean="0"/>
              <a:t>)</a:t>
            </a:r>
            <a:endParaRPr lang="en-US" dirty="0"/>
          </a:p>
        </p:txBody>
      </p:sp>
      <p:sp>
        <p:nvSpPr>
          <p:cNvPr id="6" name="pole tekstowe 5"/>
          <p:cNvSpPr txBox="1"/>
          <p:nvPr/>
        </p:nvSpPr>
        <p:spPr>
          <a:xfrm>
            <a:off x="683568" y="1484784"/>
            <a:ext cx="6773008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600" dirty="0" smtClean="0"/>
              <a:t> </a:t>
            </a:r>
            <a:r>
              <a:rPr lang="pl-PL" sz="1600" dirty="0" err="1" smtClean="0">
                <a:latin typeface="Arial Narrow" pitchFamily="34" charset="0"/>
              </a:rPr>
              <a:t>intractable</a:t>
            </a:r>
            <a:r>
              <a:rPr lang="pl-PL" sz="1600" dirty="0" smtClean="0">
                <a:latin typeface="Arial Narrow" pitchFamily="34" charset="0"/>
              </a:rPr>
              <a:t>, limited </a:t>
            </a:r>
            <a:r>
              <a:rPr lang="pl-PL" sz="1600" dirty="0" err="1" smtClean="0">
                <a:latin typeface="Arial Narrow" pitchFamily="34" charset="0"/>
              </a:rPr>
              <a:t>distinction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between</a:t>
            </a:r>
            <a:r>
              <a:rPr lang="pl-PL" sz="1600" dirty="0" smtClean="0">
                <a:latin typeface="Arial Narrow" pitchFamily="34" charset="0"/>
              </a:rPr>
              <a:t> data and program, no </a:t>
            </a:r>
            <a:r>
              <a:rPr lang="pl-PL" sz="1600" dirty="0" err="1" smtClean="0">
                <a:latin typeface="Arial Narrow" pitchFamily="34" charset="0"/>
              </a:rPr>
              <a:t>continuous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operation</a:t>
            </a:r>
            <a:r>
              <a:rPr lang="pl-PL" sz="1600" dirty="0" smtClean="0">
                <a:latin typeface="Arial Narrow" pitchFamily="34" charset="0"/>
              </a:rPr>
              <a:t>, etc.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83568" y="1844824"/>
            <a:ext cx="7292894" cy="83099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600" dirty="0" smtClean="0"/>
              <a:t> </a:t>
            </a:r>
            <a:r>
              <a:rPr lang="pl-PL" sz="1600" dirty="0" smtClean="0">
                <a:latin typeface="Arial Narrow" pitchFamily="34" charset="0"/>
              </a:rPr>
              <a:t>OOPS (</a:t>
            </a:r>
            <a:r>
              <a:rPr lang="pl-PL" sz="1600" dirty="0" err="1" smtClean="0">
                <a:latin typeface="Arial Narrow" pitchFamily="34" charset="0"/>
              </a:rPr>
              <a:t>Schmidhuber</a:t>
            </a:r>
            <a:r>
              <a:rPr lang="pl-PL" sz="1600" dirty="0" smtClean="0">
                <a:latin typeface="Arial Narrow" pitchFamily="34" charset="0"/>
              </a:rPr>
              <a:t>) </a:t>
            </a:r>
            <a:r>
              <a:rPr lang="pl-PL" sz="1600" dirty="0" err="1" smtClean="0">
                <a:latin typeface="Arial Narrow" pitchFamily="34" charset="0"/>
              </a:rPr>
              <a:t>incremental</a:t>
            </a:r>
            <a:r>
              <a:rPr lang="pl-PL" sz="1600" dirty="0" smtClean="0">
                <a:latin typeface="Arial Narrow" pitchFamily="34" charset="0"/>
              </a:rPr>
              <a:t> learning: </a:t>
            </a:r>
            <a:r>
              <a:rPr lang="pl-PL" sz="1600" dirty="0" err="1" smtClean="0">
                <a:latin typeface="Arial Narrow" pitchFamily="34" charset="0"/>
              </a:rPr>
              <a:t>requires</a:t>
            </a:r>
            <a:r>
              <a:rPr lang="pl-PL" sz="1600" dirty="0" smtClean="0">
                <a:latin typeface="Arial Narrow" pitchFamily="34" charset="0"/>
              </a:rPr>
              <a:t> list of </a:t>
            </a:r>
            <a:r>
              <a:rPr lang="pl-PL" sz="1600" dirty="0" err="1" smtClean="0">
                <a:latin typeface="Arial Narrow" pitchFamily="34" charset="0"/>
              </a:rPr>
              <a:t>problems</a:t>
            </a:r>
            <a:r>
              <a:rPr lang="pl-PL" sz="1600" dirty="0" smtClean="0">
                <a:latin typeface="Arial Narrow" pitchFamily="34" charset="0"/>
              </a:rPr>
              <a:t>. AGINAO </a:t>
            </a:r>
            <a:r>
              <a:rPr lang="pl-PL" sz="1600" dirty="0" err="1" smtClean="0">
                <a:latin typeface="Arial Narrow" pitchFamily="34" charset="0"/>
              </a:rPr>
              <a:t>approaches</a:t>
            </a:r>
            <a:r>
              <a:rPr lang="pl-PL" sz="1600" dirty="0" smtClean="0">
                <a:latin typeface="Arial Narrow" pitchFamily="34" charset="0"/>
              </a:rPr>
              <a:t/>
            </a:r>
            <a:br>
              <a:rPr lang="pl-PL" sz="1600" dirty="0" smtClean="0">
                <a:latin typeface="Arial Narrow" pitchFamily="34" charset="0"/>
              </a:rPr>
            </a:br>
            <a:r>
              <a:rPr lang="pl-PL" sz="1600" dirty="0" smtClean="0">
                <a:latin typeface="Arial Narrow" pitchFamily="34" charset="0"/>
              </a:rPr>
              <a:t>   </a:t>
            </a:r>
            <a:r>
              <a:rPr lang="pl-PL" sz="1600" dirty="0" err="1" smtClean="0">
                <a:latin typeface="Arial Narrow" pitchFamily="34" charset="0"/>
              </a:rPr>
              <a:t>problems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in</a:t>
            </a:r>
            <a:r>
              <a:rPr lang="pl-PL" sz="1600" dirty="0" smtClean="0">
                <a:latin typeface="Arial Narrow" pitchFamily="34" charset="0"/>
              </a:rPr>
              <a:t> natural order of </a:t>
            </a:r>
            <a:r>
              <a:rPr lang="pl-PL" sz="1600" dirty="0" err="1" smtClean="0">
                <a:latin typeface="Arial Narrow" pitchFamily="34" charset="0"/>
              </a:rPr>
              <a:t>their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complexity</a:t>
            </a:r>
            <a:r>
              <a:rPr lang="pl-PL" sz="1600" dirty="0" smtClean="0">
                <a:latin typeface="Arial Narrow" pitchFamily="34" charset="0"/>
              </a:rPr>
              <a:t>. </a:t>
            </a:r>
            <a:r>
              <a:rPr lang="pl-PL" sz="1600" dirty="0" err="1" smtClean="0">
                <a:latin typeface="Arial Narrow" pitchFamily="34" charset="0"/>
              </a:rPr>
              <a:t>PUnS</a:t>
            </a:r>
            <a:r>
              <a:rPr lang="pl-PL" sz="1600" dirty="0" smtClean="0">
                <a:latin typeface="Arial Narrow" pitchFamily="34" charset="0"/>
              </a:rPr>
              <a:t> (</a:t>
            </a:r>
            <a:r>
              <a:rPr lang="pl-PL" sz="1600" dirty="0" err="1" smtClean="0">
                <a:latin typeface="Arial Narrow" pitchFamily="34" charset="0"/>
              </a:rPr>
              <a:t>Schaul,Sch</a:t>
            </a:r>
            <a:r>
              <a:rPr lang="pl-PL" sz="1600" dirty="0" smtClean="0">
                <a:latin typeface="Arial Narrow" pitchFamily="34" charset="0"/>
              </a:rPr>
              <a:t>.), </a:t>
            </a:r>
            <a:r>
              <a:rPr lang="pl-PL" sz="1600" dirty="0" err="1" smtClean="0">
                <a:latin typeface="Arial Narrow" pitchFamily="34" charset="0"/>
              </a:rPr>
              <a:t>Frontier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Search</a:t>
            </a:r>
            <a:r>
              <a:rPr lang="pl-PL" sz="1600" dirty="0" smtClean="0">
                <a:latin typeface="Arial Narrow" pitchFamily="34" charset="0"/>
              </a:rPr>
              <a:t> (</a:t>
            </a:r>
            <a:r>
              <a:rPr lang="pl-PL" sz="1600" dirty="0" err="1" smtClean="0">
                <a:latin typeface="Arial Narrow" pitchFamily="34" charset="0"/>
              </a:rPr>
              <a:t>Sun,Sch</a:t>
            </a:r>
            <a:r>
              <a:rPr lang="pl-PL" sz="1600" dirty="0" smtClean="0">
                <a:latin typeface="Arial Narrow" pitchFamily="34" charset="0"/>
              </a:rPr>
              <a:t>.),</a:t>
            </a:r>
            <a:br>
              <a:rPr lang="pl-PL" sz="1600" dirty="0" smtClean="0">
                <a:latin typeface="Arial Narrow" pitchFamily="34" charset="0"/>
              </a:rPr>
            </a:br>
            <a:r>
              <a:rPr lang="pl-PL" sz="1600" dirty="0" smtClean="0">
                <a:latin typeface="Arial Narrow" pitchFamily="34" charset="0"/>
              </a:rPr>
              <a:t>   </a:t>
            </a:r>
            <a:r>
              <a:rPr lang="pl-PL" sz="1600" dirty="0" err="1" smtClean="0">
                <a:latin typeface="Arial Narrow" pitchFamily="34" charset="0"/>
              </a:rPr>
              <a:t>Self-improving</a:t>
            </a:r>
            <a:r>
              <a:rPr lang="pl-PL" sz="1600" dirty="0" smtClean="0">
                <a:latin typeface="Arial Narrow" pitchFamily="34" charset="0"/>
              </a:rPr>
              <a:t> program </a:t>
            </a:r>
            <a:r>
              <a:rPr lang="pl-PL" sz="1600" dirty="0" err="1" smtClean="0">
                <a:latin typeface="Arial Narrow" pitchFamily="34" charset="0"/>
              </a:rPr>
              <a:t>search</a:t>
            </a:r>
            <a:r>
              <a:rPr lang="pl-PL" sz="1600" dirty="0" smtClean="0">
                <a:latin typeface="Arial Narrow" pitchFamily="34" charset="0"/>
              </a:rPr>
              <a:t> (Kaiser).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683568" y="2708920"/>
            <a:ext cx="6276462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Gödel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machine</a:t>
            </a:r>
            <a:r>
              <a:rPr lang="pl-PL" sz="1600" dirty="0" smtClean="0">
                <a:latin typeface="Arial Narrow" pitchFamily="34" charset="0"/>
              </a:rPr>
              <a:t> (</a:t>
            </a:r>
            <a:r>
              <a:rPr lang="pl-PL" sz="1600" dirty="0" err="1" smtClean="0">
                <a:latin typeface="Arial Narrow" pitchFamily="34" charset="0"/>
              </a:rPr>
              <a:t>Schmidhuber</a:t>
            </a:r>
            <a:r>
              <a:rPr lang="pl-PL" sz="1600" dirty="0" smtClean="0">
                <a:latin typeface="Arial Narrow" pitchFamily="34" charset="0"/>
              </a:rPr>
              <a:t>) </a:t>
            </a:r>
            <a:r>
              <a:rPr lang="pl-PL" sz="1600" dirty="0" err="1" smtClean="0">
                <a:latin typeface="Arial Narrow" pitchFamily="34" charset="0"/>
              </a:rPr>
              <a:t>the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other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extreme</a:t>
            </a:r>
            <a:r>
              <a:rPr lang="pl-PL" sz="1600" dirty="0" smtClean="0">
                <a:latin typeface="Arial Narrow" pitchFamily="34" charset="0"/>
              </a:rPr>
              <a:t>. </a:t>
            </a:r>
            <a:r>
              <a:rPr lang="pl-PL" sz="1600" dirty="0" err="1" smtClean="0">
                <a:latin typeface="Arial Narrow" pitchFamily="34" charset="0"/>
              </a:rPr>
              <a:t>Is</a:t>
            </a:r>
            <a:r>
              <a:rPr lang="pl-PL" sz="1600" dirty="0" smtClean="0">
                <a:latin typeface="Arial Narrow" pitchFamily="34" charset="0"/>
              </a:rPr>
              <a:t> AGINAO an </a:t>
            </a:r>
            <a:r>
              <a:rPr lang="pl-PL" sz="1600" dirty="0" err="1" smtClean="0">
                <a:latin typeface="Arial Narrow" pitchFamily="34" charset="0"/>
              </a:rPr>
              <a:t>approximation</a:t>
            </a:r>
            <a:r>
              <a:rPr lang="pl-PL" sz="1600" dirty="0" smtClean="0">
                <a:latin typeface="Arial Narrow" pitchFamily="34" charset="0"/>
              </a:rPr>
              <a:t>?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83568" y="3059668"/>
            <a:ext cx="349486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err="1" smtClean="0"/>
              <a:t>Evolutionary</a:t>
            </a:r>
            <a:r>
              <a:rPr lang="pl-PL" dirty="0" smtClean="0"/>
              <a:t>/</a:t>
            </a:r>
            <a:r>
              <a:rPr lang="pl-PL" dirty="0" err="1" smtClean="0"/>
              <a:t>Genetic</a:t>
            </a:r>
            <a:r>
              <a:rPr lang="pl-PL" dirty="0" smtClean="0"/>
              <a:t> </a:t>
            </a:r>
            <a:r>
              <a:rPr lang="pl-PL" dirty="0" err="1" smtClean="0"/>
              <a:t>programming</a:t>
            </a:r>
            <a:endParaRPr lang="en-US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683568" y="3420289"/>
            <a:ext cx="7735194" cy="58477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600" dirty="0" smtClean="0">
                <a:latin typeface="Arial Narrow" pitchFamily="34" charset="0"/>
              </a:rPr>
              <a:t> AGINAO </a:t>
            </a:r>
            <a:r>
              <a:rPr lang="pl-PL" sz="1600" dirty="0" err="1" smtClean="0">
                <a:latin typeface="Arial Narrow" pitchFamily="34" charset="0"/>
              </a:rPr>
              <a:t>does</a:t>
            </a:r>
            <a:r>
              <a:rPr lang="pl-PL" sz="1600" dirty="0" smtClean="0">
                <a:latin typeface="Arial Narrow" pitchFamily="34" charset="0"/>
              </a:rPr>
              <a:t> not </a:t>
            </a:r>
            <a:r>
              <a:rPr lang="pl-PL" sz="1600" dirty="0" err="1" smtClean="0">
                <a:latin typeface="Arial Narrow" pitchFamily="34" charset="0"/>
              </a:rPr>
              <a:t>match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definition</a:t>
            </a:r>
            <a:r>
              <a:rPr lang="pl-PL" sz="1600" dirty="0" smtClean="0">
                <a:latin typeface="Arial Narrow" pitchFamily="34" charset="0"/>
              </a:rPr>
              <a:t>: no fitness </a:t>
            </a:r>
            <a:r>
              <a:rPr lang="pl-PL" sz="1600" dirty="0" err="1" smtClean="0">
                <a:latin typeface="Arial Narrow" pitchFamily="34" charset="0"/>
              </a:rPr>
              <a:t>function</a:t>
            </a:r>
            <a:r>
              <a:rPr lang="pl-PL" sz="1600" dirty="0" smtClean="0">
                <a:latin typeface="Arial Narrow" pitchFamily="34" charset="0"/>
              </a:rPr>
              <a:t>, no </a:t>
            </a:r>
            <a:r>
              <a:rPr lang="pl-PL" sz="1600" dirty="0" err="1" smtClean="0">
                <a:latin typeface="Arial Narrow" pitchFamily="34" charset="0"/>
              </a:rPr>
              <a:t>population</a:t>
            </a:r>
            <a:r>
              <a:rPr lang="pl-PL" sz="1600" dirty="0" smtClean="0">
                <a:latin typeface="Arial Narrow" pitchFamily="34" charset="0"/>
              </a:rPr>
              <a:t>, no </a:t>
            </a:r>
            <a:r>
              <a:rPr lang="pl-PL" sz="1600" dirty="0" err="1" smtClean="0">
                <a:latin typeface="Arial Narrow" pitchFamily="34" charset="0"/>
              </a:rPr>
              <a:t>generations</a:t>
            </a:r>
            <a:r>
              <a:rPr lang="pl-PL" sz="1600" dirty="0" smtClean="0">
                <a:latin typeface="Arial Narrow" pitchFamily="34" charset="0"/>
              </a:rPr>
              <a:t>/</a:t>
            </a:r>
            <a:r>
              <a:rPr lang="pl-PL" sz="1600" dirty="0" err="1" smtClean="0">
                <a:latin typeface="Arial Narrow" pitchFamily="34" charset="0"/>
              </a:rPr>
              <a:t>mutations</a:t>
            </a:r>
            <a:r>
              <a:rPr lang="pl-PL" sz="1600" dirty="0" smtClean="0">
                <a:latin typeface="Arial Narrow" pitchFamily="34" charset="0"/>
              </a:rPr>
              <a:t>, etc.</a:t>
            </a:r>
            <a:br>
              <a:rPr lang="pl-PL" sz="1600" dirty="0" smtClean="0">
                <a:latin typeface="Arial Narrow" pitchFamily="34" charset="0"/>
              </a:rPr>
            </a:br>
            <a:r>
              <a:rPr lang="pl-PL" sz="1600" dirty="0" smtClean="0">
                <a:latin typeface="Arial Narrow" pitchFamily="34" charset="0"/>
              </a:rPr>
              <a:t>   </a:t>
            </a:r>
            <a:r>
              <a:rPr lang="pl-PL" sz="1600" dirty="0" err="1" smtClean="0">
                <a:latin typeface="Arial Narrow" pitchFamily="34" charset="0"/>
              </a:rPr>
              <a:t>Extensions</a:t>
            </a:r>
            <a:r>
              <a:rPr lang="pl-PL" sz="1600" dirty="0" smtClean="0">
                <a:latin typeface="Arial Narrow" pitchFamily="34" charset="0"/>
              </a:rPr>
              <a:t>: ADF, </a:t>
            </a:r>
            <a:r>
              <a:rPr lang="pl-PL" sz="1600" dirty="0" err="1" smtClean="0">
                <a:latin typeface="Arial Narrow" pitchFamily="34" charset="0"/>
              </a:rPr>
              <a:t>reusable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programs</a:t>
            </a:r>
            <a:r>
              <a:rPr lang="pl-PL" sz="1600" dirty="0" smtClean="0">
                <a:latin typeface="Arial Narrow" pitchFamily="34" charset="0"/>
              </a:rPr>
              <a:t> (Koza). 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83568" y="4005064"/>
            <a:ext cx="6336991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Evolutionary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methods</a:t>
            </a:r>
            <a:r>
              <a:rPr lang="pl-PL" sz="1600" dirty="0" smtClean="0">
                <a:latin typeface="Arial Narrow" pitchFamily="34" charset="0"/>
              </a:rPr>
              <a:t> not </a:t>
            </a:r>
            <a:r>
              <a:rPr lang="pl-PL" sz="1600" dirty="0" err="1" smtClean="0">
                <a:latin typeface="Arial Narrow" pitchFamily="34" charset="0"/>
              </a:rPr>
              <a:t>applicable</a:t>
            </a:r>
            <a:r>
              <a:rPr lang="pl-PL" sz="1600" dirty="0" smtClean="0">
                <a:latin typeface="Arial Narrow" pitchFamily="34" charset="0"/>
              </a:rPr>
              <a:t> for </a:t>
            </a:r>
            <a:r>
              <a:rPr lang="pl-PL" sz="1600" dirty="0" err="1" smtClean="0">
                <a:latin typeface="Arial Narrow" pitchFamily="34" charset="0"/>
              </a:rPr>
              <a:t>interaction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with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the</a:t>
            </a:r>
            <a:r>
              <a:rPr lang="pl-PL" sz="1600" dirty="0" smtClean="0">
                <a:latin typeface="Arial Narrow" pitchFamily="34" charset="0"/>
              </a:rPr>
              <a:t> environment (Sutton).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683568" y="4365104"/>
            <a:ext cx="659456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err="1" smtClean="0"/>
              <a:t>Self-programming</a:t>
            </a:r>
            <a:r>
              <a:rPr lang="pl-PL" dirty="0" smtClean="0"/>
              <a:t> for </a:t>
            </a:r>
            <a:r>
              <a:rPr lang="pl-PL" dirty="0" err="1" smtClean="0"/>
              <a:t>the</a:t>
            </a:r>
            <a:r>
              <a:rPr lang="pl-PL" dirty="0" smtClean="0"/>
              <a:t> AGI – </a:t>
            </a:r>
            <a:r>
              <a:rPr lang="pl-PL" dirty="0" err="1" smtClean="0"/>
              <a:t>disctinction</a:t>
            </a:r>
            <a:r>
              <a:rPr lang="pl-PL" dirty="0" smtClean="0"/>
              <a:t> </a:t>
            </a:r>
            <a:r>
              <a:rPr lang="pl-PL" dirty="0" err="1" smtClean="0"/>
              <a:t>from</a:t>
            </a:r>
            <a:r>
              <a:rPr lang="pl-PL" dirty="0" smtClean="0"/>
              <a:t> </a:t>
            </a:r>
            <a:r>
              <a:rPr lang="pl-PL" dirty="0" err="1" smtClean="0"/>
              <a:t>adaptivity</a:t>
            </a:r>
            <a:r>
              <a:rPr lang="pl-PL" dirty="0" smtClean="0"/>
              <a:t>/learning</a:t>
            </a:r>
            <a:endParaRPr lang="en-US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683568" y="4725144"/>
            <a:ext cx="6225422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must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have</a:t>
            </a:r>
            <a:r>
              <a:rPr lang="pl-PL" sz="1600" dirty="0" smtClean="0">
                <a:latin typeface="Arial Narrow" pitchFamily="34" charset="0"/>
              </a:rPr>
              <a:t> a </a:t>
            </a:r>
            <a:r>
              <a:rPr lang="pl-PL" sz="1600" dirty="0" err="1" smtClean="0">
                <a:latin typeface="Arial Narrow" pitchFamily="34" charset="0"/>
              </a:rPr>
              <a:t>Turing-like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machine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built-in</a:t>
            </a:r>
            <a:r>
              <a:rPr lang="pl-PL" sz="1600" dirty="0" smtClean="0">
                <a:latin typeface="Arial Narrow" pitchFamily="34" charset="0"/>
              </a:rPr>
              <a:t> on top, </a:t>
            </a:r>
            <a:r>
              <a:rPr lang="pl-PL" sz="1600" dirty="0" err="1" smtClean="0">
                <a:latin typeface="Arial Narrow" pitchFamily="34" charset="0"/>
              </a:rPr>
              <a:t>or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its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source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code</a:t>
            </a:r>
            <a:r>
              <a:rPr lang="pl-PL" sz="1600" dirty="0" smtClean="0">
                <a:latin typeface="Arial Narrow" pitchFamily="34" charset="0"/>
              </a:rPr>
              <a:t> be </a:t>
            </a:r>
            <a:r>
              <a:rPr lang="pl-PL" sz="1600" dirty="0" err="1" smtClean="0">
                <a:latin typeface="Arial Narrow" pitchFamily="34" charset="0"/>
              </a:rPr>
              <a:t>modifiable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683568" y="5085184"/>
            <a:ext cx="6066084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programs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must</a:t>
            </a:r>
            <a:r>
              <a:rPr lang="pl-PL" sz="1600" dirty="0" smtClean="0">
                <a:latin typeface="Arial Narrow" pitchFamily="34" charset="0"/>
              </a:rPr>
              <a:t> be </a:t>
            </a:r>
            <a:r>
              <a:rPr lang="pl-PL" sz="1600" dirty="0" err="1" smtClean="0">
                <a:latin typeface="Arial Narrow" pitchFamily="34" charset="0"/>
              </a:rPr>
              <a:t>automatically</a:t>
            </a:r>
            <a:r>
              <a:rPr lang="pl-PL" sz="1600" dirty="0" smtClean="0">
                <a:latin typeface="Arial Narrow" pitchFamily="34" charset="0"/>
              </a:rPr>
              <a:t>/random </a:t>
            </a:r>
            <a:r>
              <a:rPr lang="pl-PL" sz="1600" dirty="0" err="1" smtClean="0">
                <a:latin typeface="Arial Narrow" pitchFamily="34" charset="0"/>
              </a:rPr>
              <a:t>generated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rather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than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human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crafted</a:t>
            </a:r>
            <a:endParaRPr lang="en-US" sz="1600" dirty="0">
              <a:latin typeface="Arial Narrow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683569" y="5445224"/>
            <a:ext cx="8064895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600" dirty="0" smtClean="0">
                <a:latin typeface="Arial Narrow" pitchFamily="34" charset="0"/>
              </a:rPr>
              <a:t> do not </a:t>
            </a:r>
            <a:r>
              <a:rPr lang="pl-PL" sz="1600" dirty="0" err="1" smtClean="0">
                <a:latin typeface="Arial Narrow" pitchFamily="34" charset="0"/>
              </a:rPr>
              <a:t>match</a:t>
            </a: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criteria</a:t>
            </a:r>
            <a:r>
              <a:rPr lang="pl-PL" sz="1600" dirty="0" smtClean="0">
                <a:latin typeface="Arial Narrow" pitchFamily="34" charset="0"/>
              </a:rPr>
              <a:t>: LIDA (Franklin), HTM (Hawkins), NARS? (</a:t>
            </a:r>
            <a:r>
              <a:rPr lang="pl-PL" sz="1600" dirty="0" err="1" smtClean="0">
                <a:latin typeface="Arial Narrow" pitchFamily="34" charset="0"/>
              </a:rPr>
              <a:t>Wang</a:t>
            </a:r>
            <a:r>
              <a:rPr lang="pl-PL" sz="1600" dirty="0" smtClean="0">
                <a:latin typeface="Arial Narrow" pitchFamily="34" charset="0"/>
              </a:rPr>
              <a:t>), </a:t>
            </a:r>
            <a:r>
              <a:rPr lang="pl-PL" sz="1600" dirty="0" err="1" smtClean="0">
                <a:latin typeface="Arial Narrow" pitchFamily="34" charset="0"/>
              </a:rPr>
              <a:t>Soar</a:t>
            </a:r>
            <a:r>
              <a:rPr lang="pl-PL" sz="1600" dirty="0" smtClean="0">
                <a:latin typeface="Arial Narrow" pitchFamily="34" charset="0"/>
              </a:rPr>
              <a:t> (</a:t>
            </a:r>
            <a:r>
              <a:rPr lang="pl-PL" sz="1600" dirty="0" err="1" smtClean="0">
                <a:latin typeface="Arial Narrow" pitchFamily="34" charset="0"/>
              </a:rPr>
              <a:t>Laird</a:t>
            </a:r>
            <a:r>
              <a:rPr lang="pl-PL" sz="1600" dirty="0" smtClean="0">
                <a:latin typeface="Arial Narrow" pitchFamily="34" charset="0"/>
              </a:rPr>
              <a:t>)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683568" y="5805264"/>
            <a:ext cx="7254422" cy="58477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600" dirty="0" smtClean="0">
                <a:latin typeface="Arial Narrow" pitchFamily="34" charset="0"/>
              </a:rPr>
              <a:t> </a:t>
            </a:r>
            <a:r>
              <a:rPr lang="pl-PL" sz="1600" dirty="0" err="1" smtClean="0">
                <a:latin typeface="Arial Narrow" pitchFamily="34" charset="0"/>
              </a:rPr>
              <a:t>match</a:t>
            </a:r>
            <a:r>
              <a:rPr lang="pl-PL" sz="1600" dirty="0" smtClean="0">
                <a:latin typeface="Arial Narrow" pitchFamily="34" charset="0"/>
              </a:rPr>
              <a:t>: </a:t>
            </a:r>
            <a:r>
              <a:rPr lang="pl-PL" sz="1600" dirty="0" err="1" smtClean="0">
                <a:latin typeface="Arial Narrow" pitchFamily="34" charset="0"/>
              </a:rPr>
              <a:t>Novamente</a:t>
            </a:r>
            <a:r>
              <a:rPr lang="pl-PL" sz="1600" dirty="0" smtClean="0">
                <a:latin typeface="Arial Narrow" pitchFamily="34" charset="0"/>
              </a:rPr>
              <a:t> (</a:t>
            </a:r>
            <a:r>
              <a:rPr lang="pl-PL" sz="1600" dirty="0" err="1" smtClean="0">
                <a:latin typeface="Arial Narrow" pitchFamily="34" charset="0"/>
              </a:rPr>
              <a:t>Goertzel</a:t>
            </a:r>
            <a:r>
              <a:rPr lang="pl-PL" sz="1600" dirty="0" smtClean="0">
                <a:latin typeface="Arial Narrow" pitchFamily="34" charset="0"/>
              </a:rPr>
              <a:t>), MOSES, </a:t>
            </a:r>
            <a:r>
              <a:rPr lang="pl-PL" sz="1600" dirty="0" err="1" smtClean="0">
                <a:latin typeface="Arial Narrow" pitchFamily="34" charset="0"/>
              </a:rPr>
              <a:t>automated</a:t>
            </a:r>
            <a:r>
              <a:rPr lang="pl-PL" sz="1600" dirty="0" smtClean="0">
                <a:latin typeface="Arial Narrow" pitchFamily="34" charset="0"/>
              </a:rPr>
              <a:t> program learning  (</a:t>
            </a:r>
            <a:r>
              <a:rPr lang="pl-PL" sz="1600" dirty="0" err="1" smtClean="0">
                <a:latin typeface="Arial Narrow" pitchFamily="34" charset="0"/>
              </a:rPr>
              <a:t>Looks</a:t>
            </a:r>
            <a:r>
              <a:rPr lang="pl-PL" sz="1600" dirty="0" smtClean="0">
                <a:latin typeface="Arial Narrow" pitchFamily="34" charset="0"/>
              </a:rPr>
              <a:t>), VARIAC (Hall),</a:t>
            </a:r>
            <a:br>
              <a:rPr lang="pl-PL" sz="1600" dirty="0" smtClean="0">
                <a:latin typeface="Arial Narrow" pitchFamily="34" charset="0"/>
              </a:rPr>
            </a:br>
            <a:r>
              <a:rPr lang="pl-PL" sz="1600" dirty="0" smtClean="0">
                <a:latin typeface="Arial Narrow" pitchFamily="34" charset="0"/>
              </a:rPr>
              <a:t>   Ikon </a:t>
            </a:r>
            <a:r>
              <a:rPr lang="pl-PL" sz="1600" dirty="0" err="1" smtClean="0">
                <a:latin typeface="Arial Narrow" pitchFamily="34" charset="0"/>
              </a:rPr>
              <a:t>Flux</a:t>
            </a:r>
            <a:r>
              <a:rPr lang="pl-PL" sz="1600" dirty="0" smtClean="0">
                <a:latin typeface="Arial Narrow" pitchFamily="34" charset="0"/>
              </a:rPr>
              <a:t> (</a:t>
            </a:r>
            <a:r>
              <a:rPr lang="pl-PL" sz="1600" dirty="0" err="1" smtClean="0">
                <a:latin typeface="Arial Narrow" pitchFamily="34" charset="0"/>
              </a:rPr>
              <a:t>Nivel,Thorisson</a:t>
            </a:r>
            <a:r>
              <a:rPr lang="pl-PL" sz="1600" dirty="0" smtClean="0">
                <a:latin typeface="Arial Narrow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Nao-Si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76672"/>
            <a:ext cx="2664296" cy="2504090"/>
          </a:xfrm>
          <a:prstGeom prst="rect">
            <a:avLst/>
          </a:prstGeom>
          <a:noFill/>
        </p:spPr>
      </p:pic>
      <p:sp>
        <p:nvSpPr>
          <p:cNvPr id="3" name="Wybuch 1 2"/>
          <p:cNvSpPr/>
          <p:nvPr/>
        </p:nvSpPr>
        <p:spPr>
          <a:xfrm>
            <a:off x="539552" y="548680"/>
            <a:ext cx="2016224" cy="2232248"/>
          </a:xfrm>
          <a:prstGeom prst="irregularSeal1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E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27584" y="1412776"/>
            <a:ext cx="1388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Environment</a:t>
            </a:r>
            <a:endParaRPr lang="pl-PL" dirty="0"/>
          </a:p>
        </p:txBody>
      </p:sp>
      <p:sp>
        <p:nvSpPr>
          <p:cNvPr id="8" name="Strzałka w lewo 7"/>
          <p:cNvSpPr/>
          <p:nvPr/>
        </p:nvSpPr>
        <p:spPr>
          <a:xfrm rot="10800000">
            <a:off x="2699792" y="1052736"/>
            <a:ext cx="86409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lewo 8"/>
          <p:cNvSpPr/>
          <p:nvPr/>
        </p:nvSpPr>
        <p:spPr>
          <a:xfrm>
            <a:off x="2627784" y="1700808"/>
            <a:ext cx="86409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2" name="Obraz 11" descr="comput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476672"/>
            <a:ext cx="2304256" cy="2462982"/>
          </a:xfrm>
          <a:prstGeom prst="rect">
            <a:avLst/>
          </a:prstGeom>
        </p:spPr>
      </p:pic>
      <p:sp>
        <p:nvSpPr>
          <p:cNvPr id="13" name="Strzałka w lewo 12"/>
          <p:cNvSpPr/>
          <p:nvPr/>
        </p:nvSpPr>
        <p:spPr>
          <a:xfrm rot="10800000">
            <a:off x="5436096" y="1052736"/>
            <a:ext cx="86409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lewo 13"/>
          <p:cNvSpPr/>
          <p:nvPr/>
        </p:nvSpPr>
        <p:spPr>
          <a:xfrm>
            <a:off x="5364088" y="1700808"/>
            <a:ext cx="86409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/>
          <p:cNvSpPr txBox="1"/>
          <p:nvPr/>
        </p:nvSpPr>
        <p:spPr>
          <a:xfrm>
            <a:off x="5364088" y="620688"/>
            <a:ext cx="924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Sensory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5220072" y="1988840"/>
            <a:ext cx="1085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Actuators</a:t>
            </a:r>
            <a:endParaRPr lang="pl-PL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2915816" y="2924944"/>
            <a:ext cx="2125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solidFill>
                  <a:srgbClr val="C00000"/>
                </a:solidFill>
              </a:rPr>
              <a:t>AMD  GEODE  500 </a:t>
            </a:r>
            <a:r>
              <a:rPr lang="pl-PL" sz="1600" dirty="0" err="1" smtClean="0">
                <a:solidFill>
                  <a:srgbClr val="C00000"/>
                </a:solidFill>
              </a:rPr>
              <a:t>MHz</a:t>
            </a:r>
            <a:r>
              <a:rPr lang="pl-PL" sz="1600" dirty="0" smtClean="0">
                <a:solidFill>
                  <a:srgbClr val="C00000"/>
                </a:solidFill>
              </a:rPr>
              <a:t/>
            </a:r>
            <a:br>
              <a:rPr lang="pl-PL" sz="1600" dirty="0" smtClean="0">
                <a:solidFill>
                  <a:srgbClr val="C00000"/>
                </a:solidFill>
              </a:rPr>
            </a:br>
            <a:r>
              <a:rPr lang="pl-PL" sz="1600" dirty="0" smtClean="0">
                <a:solidFill>
                  <a:srgbClr val="C00000"/>
                </a:solidFill>
              </a:rPr>
              <a:t>(Linux)</a:t>
            </a:r>
            <a:endParaRPr lang="pl-PL" sz="1600" dirty="0">
              <a:solidFill>
                <a:srgbClr val="C00000"/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6588224" y="2924944"/>
            <a:ext cx="2003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err="1" smtClean="0">
                <a:solidFill>
                  <a:srgbClr val="C00000"/>
                </a:solidFill>
              </a:rPr>
              <a:t>Powerful</a:t>
            </a:r>
            <a:r>
              <a:rPr lang="pl-PL" sz="1600" dirty="0" smtClean="0">
                <a:solidFill>
                  <a:srgbClr val="C00000"/>
                </a:solidFill>
              </a:rPr>
              <a:t>  host</a:t>
            </a:r>
          </a:p>
          <a:p>
            <a:r>
              <a:rPr lang="pl-PL" sz="1600" dirty="0" smtClean="0">
                <a:solidFill>
                  <a:srgbClr val="C00000"/>
                </a:solidFill>
              </a:rPr>
              <a:t>Intel i7-980X (6 </a:t>
            </a:r>
            <a:r>
              <a:rPr lang="pl-PL" sz="1600" dirty="0" err="1" smtClean="0">
                <a:solidFill>
                  <a:srgbClr val="C00000"/>
                </a:solidFill>
              </a:rPr>
              <a:t>cores</a:t>
            </a:r>
            <a:r>
              <a:rPr lang="pl-PL" sz="1600" dirty="0" smtClean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3131840" y="5229200"/>
            <a:ext cx="2376264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>
                <a:solidFill>
                  <a:schemeClr val="accent6">
                    <a:lumMod val="50000"/>
                  </a:schemeClr>
                </a:solidFill>
              </a:rPr>
              <a:t>RL Agent</a:t>
            </a:r>
            <a:endParaRPr lang="pl-PL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Prostokąt 20"/>
          <p:cNvSpPr/>
          <p:nvPr/>
        </p:nvSpPr>
        <p:spPr>
          <a:xfrm>
            <a:off x="3131840" y="4077072"/>
            <a:ext cx="2376264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smtClean="0">
                <a:solidFill>
                  <a:schemeClr val="accent4">
                    <a:lumMod val="75000"/>
                  </a:schemeClr>
                </a:solidFill>
              </a:rPr>
              <a:t>Robot</a:t>
            </a:r>
            <a:endParaRPr lang="pl-PL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Strzałka zakrzywiona w lewo 21"/>
          <p:cNvSpPr/>
          <p:nvPr/>
        </p:nvSpPr>
        <p:spPr>
          <a:xfrm>
            <a:off x="5724128" y="4365104"/>
            <a:ext cx="1008112" cy="1584176"/>
          </a:xfrm>
          <a:prstGeom prst="curvedLef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3" name="Strzałka zakrzywiona w lewo 22"/>
          <p:cNvSpPr/>
          <p:nvPr/>
        </p:nvSpPr>
        <p:spPr>
          <a:xfrm rot="10800000">
            <a:off x="1907704" y="4221088"/>
            <a:ext cx="1008112" cy="1584176"/>
          </a:xfrm>
          <a:prstGeom prst="curvedLef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5" name="Minus 24"/>
          <p:cNvSpPr/>
          <p:nvPr/>
        </p:nvSpPr>
        <p:spPr>
          <a:xfrm>
            <a:off x="1691680" y="3501008"/>
            <a:ext cx="8136904" cy="45719"/>
          </a:xfrm>
          <a:prstGeom prst="mathMinus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ole tekstowe 25"/>
          <p:cNvSpPr txBox="1"/>
          <p:nvPr/>
        </p:nvSpPr>
        <p:spPr>
          <a:xfrm>
            <a:off x="7020272" y="4869160"/>
            <a:ext cx="752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States</a:t>
            </a:r>
            <a:endParaRPr lang="pl-PL" dirty="0"/>
          </a:p>
        </p:txBody>
      </p:sp>
      <p:sp>
        <p:nvSpPr>
          <p:cNvPr id="27" name="pole tekstowe 26"/>
          <p:cNvSpPr txBox="1"/>
          <p:nvPr/>
        </p:nvSpPr>
        <p:spPr>
          <a:xfrm>
            <a:off x="611560" y="4869160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Actions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  <p:bldP spid="26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65093" y="404664"/>
            <a:ext cx="7867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Summary</a:t>
            </a:r>
            <a:r>
              <a:rPr lang="pl-PL" sz="2800" dirty="0" smtClean="0">
                <a:solidFill>
                  <a:schemeClr val="tx2"/>
                </a:solidFill>
              </a:rPr>
              <a:t>: </a:t>
            </a:r>
            <a:r>
              <a:rPr lang="pl-PL" sz="2800" dirty="0" err="1" smtClean="0">
                <a:solidFill>
                  <a:schemeClr val="tx2"/>
                </a:solidFill>
              </a:rPr>
              <a:t>unique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properties</a:t>
            </a:r>
            <a:r>
              <a:rPr lang="pl-PL" sz="2800" dirty="0" smtClean="0">
                <a:solidFill>
                  <a:schemeClr val="tx2"/>
                </a:solidFill>
              </a:rPr>
              <a:t> of AGINAO </a:t>
            </a:r>
            <a:r>
              <a:rPr lang="pl-PL" sz="2800" dirty="0" err="1" smtClean="0">
                <a:solidFill>
                  <a:schemeClr val="tx2"/>
                </a:solidFill>
              </a:rPr>
              <a:t>architecture</a:t>
            </a:r>
            <a:endParaRPr lang="pl-PL" sz="2800" dirty="0" smtClean="0">
              <a:solidFill>
                <a:schemeClr val="tx2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83568" y="1124743"/>
            <a:ext cx="7539372" cy="684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err="1" smtClean="0"/>
              <a:t>Robotic</a:t>
            </a:r>
            <a:r>
              <a:rPr lang="pl-PL" dirty="0" smtClean="0"/>
              <a:t>/</a:t>
            </a:r>
            <a:r>
              <a:rPr lang="pl-PL" dirty="0" err="1" smtClean="0"/>
              <a:t>Embodied</a:t>
            </a:r>
            <a:r>
              <a:rPr lang="pl-PL" dirty="0" smtClean="0"/>
              <a:t> </a:t>
            </a:r>
            <a:r>
              <a:rPr lang="pl-PL" dirty="0" err="1" smtClean="0"/>
              <a:t>approach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natural environment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constitutes</a:t>
            </a:r>
            <a:r>
              <a:rPr lang="pl-PL" dirty="0" smtClean="0"/>
              <a:t> </a:t>
            </a:r>
            <a:r>
              <a:rPr lang="pl-PL" dirty="0" err="1" smtClean="0"/>
              <a:t>optimally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ordered</a:t>
            </a:r>
            <a:r>
              <a:rPr lang="pl-PL" dirty="0" smtClean="0"/>
              <a:t> </a:t>
            </a:r>
            <a:r>
              <a:rPr lang="pl-PL" dirty="0" err="1" smtClean="0"/>
              <a:t>training</a:t>
            </a:r>
            <a:r>
              <a:rPr lang="pl-PL" dirty="0" smtClean="0"/>
              <a:t> </a:t>
            </a:r>
            <a:r>
              <a:rPr lang="pl-PL" dirty="0" err="1" smtClean="0"/>
              <a:t>examples</a:t>
            </a:r>
            <a:r>
              <a:rPr lang="pl-PL" dirty="0" smtClean="0"/>
              <a:t>. No </a:t>
            </a:r>
            <a:r>
              <a:rPr lang="pl-PL" dirty="0" err="1" smtClean="0"/>
              <a:t>dealing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toy</a:t>
            </a:r>
            <a:r>
              <a:rPr lang="pl-PL" dirty="0" smtClean="0"/>
              <a:t> </a:t>
            </a:r>
            <a:r>
              <a:rPr lang="pl-PL" dirty="0" err="1" smtClean="0"/>
              <a:t>problems</a:t>
            </a:r>
            <a:r>
              <a:rPr lang="pl-PL" dirty="0" smtClean="0"/>
              <a:t>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683568" y="1988839"/>
            <a:ext cx="7920880" cy="684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err="1" smtClean="0"/>
              <a:t>Temporal</a:t>
            </a:r>
            <a:r>
              <a:rPr lang="pl-PL" dirty="0" smtClean="0"/>
              <a:t> </a:t>
            </a:r>
            <a:r>
              <a:rPr lang="pl-PL" dirty="0" err="1" smtClean="0"/>
              <a:t>aspect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concepts</a:t>
            </a:r>
            <a:r>
              <a:rPr lang="pl-PL" dirty="0" smtClean="0"/>
              <a:t> </a:t>
            </a:r>
            <a:r>
              <a:rPr lang="pl-PL" dirty="0" err="1" smtClean="0"/>
              <a:t>naturally</a:t>
            </a:r>
            <a:r>
              <a:rPr lang="pl-PL" dirty="0" smtClean="0"/>
              <a:t> </a:t>
            </a:r>
            <a:r>
              <a:rPr lang="pl-PL" dirty="0" err="1" smtClean="0"/>
              <a:t>embedded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cognitive</a:t>
            </a:r>
            <a:r>
              <a:rPr lang="pl-PL" dirty="0" smtClean="0"/>
              <a:t> </a:t>
            </a:r>
            <a:r>
              <a:rPr lang="pl-PL" dirty="0" err="1" smtClean="0"/>
              <a:t>architecture</a:t>
            </a:r>
            <a:r>
              <a:rPr lang="pl-PL" dirty="0" smtClean="0"/>
              <a:t>.</a:t>
            </a:r>
            <a:br>
              <a:rPr lang="pl-PL" dirty="0" smtClean="0"/>
            </a:br>
            <a:r>
              <a:rPr lang="pl-PL" dirty="0" err="1" smtClean="0"/>
              <a:t>Spatial</a:t>
            </a:r>
            <a:r>
              <a:rPr lang="pl-PL" dirty="0" smtClean="0"/>
              <a:t> and </a:t>
            </a:r>
            <a:r>
              <a:rPr lang="pl-PL" dirty="0" err="1" smtClean="0"/>
              <a:t>temporal</a:t>
            </a:r>
            <a:r>
              <a:rPr lang="pl-PL" dirty="0" smtClean="0"/>
              <a:t> </a:t>
            </a:r>
            <a:r>
              <a:rPr lang="pl-PL" dirty="0" err="1" smtClean="0"/>
              <a:t>patterns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virtually</a:t>
            </a:r>
            <a:r>
              <a:rPr lang="pl-PL" dirty="0" smtClean="0"/>
              <a:t> </a:t>
            </a:r>
            <a:r>
              <a:rPr lang="pl-PL" dirty="0" err="1" smtClean="0"/>
              <a:t>indistinguishable</a:t>
            </a:r>
            <a:r>
              <a:rPr lang="pl-PL" dirty="0" smtClean="0"/>
              <a:t> by </a:t>
            </a:r>
            <a:r>
              <a:rPr lang="pl-PL" dirty="0" err="1" smtClean="0"/>
              <a:t>the</a:t>
            </a:r>
            <a:r>
              <a:rPr lang="pl-PL" dirty="0" smtClean="0"/>
              <a:t> learning </a:t>
            </a:r>
            <a:r>
              <a:rPr lang="pl-PL" dirty="0" err="1" smtClean="0"/>
              <a:t>engine</a:t>
            </a:r>
            <a:r>
              <a:rPr lang="pl-PL" dirty="0" smtClean="0"/>
              <a:t>.   </a:t>
            </a:r>
            <a:endParaRPr lang="en-US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84000" y="2925016"/>
            <a:ext cx="8208401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err="1" smtClean="0"/>
              <a:t>Built-in</a:t>
            </a:r>
            <a:r>
              <a:rPr lang="pl-PL" dirty="0" smtClean="0"/>
              <a:t> </a:t>
            </a:r>
            <a:r>
              <a:rPr lang="pl-PL" dirty="0" err="1" smtClean="0"/>
              <a:t>processes</a:t>
            </a:r>
            <a:r>
              <a:rPr lang="pl-PL" dirty="0" smtClean="0"/>
              <a:t> of </a:t>
            </a:r>
            <a:r>
              <a:rPr lang="pl-PL" dirty="0" err="1" smtClean="0"/>
              <a:t>artificial</a:t>
            </a:r>
            <a:r>
              <a:rPr lang="pl-PL" dirty="0" smtClean="0"/>
              <a:t> </a:t>
            </a:r>
            <a:r>
              <a:rPr lang="pl-PL" dirty="0" err="1" smtClean="0"/>
              <a:t>economics</a:t>
            </a:r>
            <a:r>
              <a:rPr lang="pl-PL" dirty="0" smtClean="0"/>
              <a:t>, to </a:t>
            </a:r>
            <a:r>
              <a:rPr lang="pl-PL" dirty="0" err="1" smtClean="0"/>
              <a:t>cope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danger</a:t>
            </a:r>
            <a:r>
              <a:rPr lang="pl-PL" dirty="0" smtClean="0"/>
              <a:t> of </a:t>
            </a:r>
            <a:r>
              <a:rPr lang="pl-PL" dirty="0" err="1" smtClean="0"/>
              <a:t>combinatorial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explosion</a:t>
            </a:r>
            <a:r>
              <a:rPr lang="pl-PL" dirty="0" smtClean="0"/>
              <a:t>, to list: </a:t>
            </a:r>
            <a:r>
              <a:rPr lang="pl-PL" dirty="0" err="1" smtClean="0"/>
              <a:t>priority</a:t>
            </a:r>
            <a:r>
              <a:rPr lang="pl-PL" dirty="0" smtClean="0"/>
              <a:t> </a:t>
            </a:r>
            <a:r>
              <a:rPr lang="pl-PL" dirty="0" err="1" smtClean="0"/>
              <a:t>queue</a:t>
            </a:r>
            <a:r>
              <a:rPr lang="pl-PL" dirty="0" smtClean="0"/>
              <a:t>, </a:t>
            </a:r>
            <a:r>
              <a:rPr lang="pl-PL" dirty="0" err="1" smtClean="0"/>
              <a:t>expiration</a:t>
            </a:r>
            <a:r>
              <a:rPr lang="pl-PL" dirty="0" smtClean="0"/>
              <a:t> time, </a:t>
            </a:r>
            <a:r>
              <a:rPr lang="pl-PL" dirty="0" err="1" smtClean="0"/>
              <a:t>resource</a:t>
            </a:r>
            <a:r>
              <a:rPr lang="pl-PL" dirty="0" smtClean="0"/>
              <a:t> management.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83568" y="3789040"/>
            <a:ext cx="7631063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err="1" smtClean="0"/>
              <a:t>Two</a:t>
            </a:r>
            <a:r>
              <a:rPr lang="pl-PL" dirty="0" smtClean="0"/>
              <a:t> step </a:t>
            </a:r>
            <a:r>
              <a:rPr lang="pl-PL" dirty="0" err="1" smtClean="0"/>
              <a:t>self-programming</a:t>
            </a:r>
            <a:r>
              <a:rPr lang="pl-PL" dirty="0" smtClean="0"/>
              <a:t>: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machine</a:t>
            </a:r>
            <a:r>
              <a:rPr lang="pl-PL" dirty="0" smtClean="0"/>
              <a:t> </a:t>
            </a:r>
            <a:r>
              <a:rPr lang="pl-PL" dirty="0" err="1" smtClean="0"/>
              <a:t>code</a:t>
            </a:r>
            <a:r>
              <a:rPr lang="pl-PL" dirty="0" smtClean="0"/>
              <a:t> </a:t>
            </a:r>
            <a:r>
              <a:rPr lang="pl-PL" dirty="0" err="1" smtClean="0"/>
              <a:t>level</a:t>
            </a:r>
            <a:r>
              <a:rPr lang="pl-PL" dirty="0" smtClean="0"/>
              <a:t> and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concept</a:t>
            </a:r>
            <a:r>
              <a:rPr lang="pl-PL" dirty="0" smtClean="0"/>
              <a:t> </a:t>
            </a:r>
            <a:r>
              <a:rPr lang="pl-PL" dirty="0" err="1" smtClean="0"/>
              <a:t>level</a:t>
            </a:r>
            <a:r>
              <a:rPr lang="pl-PL" dirty="0" smtClean="0"/>
              <a:t>,</a:t>
            </a:r>
            <a:br>
              <a:rPr lang="pl-PL" dirty="0" smtClean="0"/>
            </a:br>
            <a:r>
              <a:rPr lang="pl-PL" dirty="0" smtClean="0"/>
              <a:t>for </a:t>
            </a:r>
            <a:r>
              <a:rPr lang="pl-PL" dirty="0" err="1" smtClean="0"/>
              <a:t>greater</a:t>
            </a:r>
            <a:r>
              <a:rPr lang="pl-PL" dirty="0" smtClean="0"/>
              <a:t> </a:t>
            </a:r>
            <a:r>
              <a:rPr lang="pl-PL" dirty="0" err="1" smtClean="0"/>
              <a:t>flexibility</a:t>
            </a:r>
            <a:r>
              <a:rPr lang="pl-PL" dirty="0" smtClean="0"/>
              <a:t>.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83568" y="4654877"/>
            <a:ext cx="7892930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smtClean="0"/>
              <a:t>No </a:t>
            </a:r>
            <a:r>
              <a:rPr lang="pl-PL" dirty="0" err="1" smtClean="0"/>
              <a:t>explicit</a:t>
            </a:r>
            <a:r>
              <a:rPr lang="pl-PL" dirty="0" smtClean="0"/>
              <a:t> fitness </a:t>
            </a:r>
            <a:r>
              <a:rPr lang="pl-PL" dirty="0" err="1" smtClean="0"/>
              <a:t>measure</a:t>
            </a:r>
            <a:r>
              <a:rPr lang="pl-PL" dirty="0" smtClean="0"/>
              <a:t>. </a:t>
            </a:r>
            <a:r>
              <a:rPr lang="pl-PL" dirty="0" err="1" smtClean="0"/>
              <a:t>The</a:t>
            </a:r>
            <a:r>
              <a:rPr lang="pl-PL" dirty="0" smtClean="0"/>
              <a:t> learning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supposed</a:t>
            </a:r>
            <a:r>
              <a:rPr lang="pl-PL" dirty="0" smtClean="0"/>
              <a:t> to be </a:t>
            </a:r>
            <a:r>
              <a:rPr lang="pl-PL" dirty="0" err="1" smtClean="0"/>
              <a:t>based</a:t>
            </a:r>
            <a:r>
              <a:rPr lang="pl-PL" dirty="0" smtClean="0"/>
              <a:t> </a:t>
            </a:r>
            <a:r>
              <a:rPr lang="pl-PL" dirty="0" err="1" smtClean="0"/>
              <a:t>purely</a:t>
            </a:r>
            <a:r>
              <a:rPr lang="pl-PL" dirty="0" smtClean="0"/>
              <a:t> on </a:t>
            </a:r>
            <a:r>
              <a:rPr lang="pl-PL" dirty="0" err="1" smtClean="0"/>
              <a:t>the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information</a:t>
            </a:r>
            <a:r>
              <a:rPr lang="pl-PL" dirty="0" smtClean="0"/>
              <a:t> </a:t>
            </a:r>
            <a:r>
              <a:rPr lang="pl-PL" dirty="0" err="1" smtClean="0"/>
              <a:t>theory</a:t>
            </a:r>
            <a:r>
              <a:rPr lang="pl-PL" dirty="0" smtClean="0"/>
              <a:t>. </a:t>
            </a:r>
            <a:r>
              <a:rPr lang="pl-PL" dirty="0" err="1" smtClean="0"/>
              <a:t>Instead</a:t>
            </a:r>
            <a:r>
              <a:rPr lang="pl-PL" dirty="0" smtClean="0"/>
              <a:t> of </a:t>
            </a:r>
            <a:r>
              <a:rPr lang="pl-PL" dirty="0" err="1" smtClean="0"/>
              <a:t>trying</a:t>
            </a:r>
            <a:r>
              <a:rPr lang="pl-PL" dirty="0" smtClean="0"/>
              <a:t> to </a:t>
            </a:r>
            <a:r>
              <a:rPr lang="pl-PL" dirty="0" err="1" smtClean="0"/>
              <a:t>learn</a:t>
            </a:r>
            <a:r>
              <a:rPr lang="pl-PL" dirty="0" smtClean="0"/>
              <a:t> </a:t>
            </a:r>
            <a:r>
              <a:rPr lang="pl-PL" dirty="0" err="1" smtClean="0"/>
              <a:t>how</a:t>
            </a:r>
            <a:r>
              <a:rPr lang="pl-PL" dirty="0" smtClean="0"/>
              <a:t> to </a:t>
            </a:r>
            <a:r>
              <a:rPr lang="pl-PL" dirty="0" err="1" smtClean="0"/>
              <a:t>solve</a:t>
            </a:r>
            <a:r>
              <a:rPr lang="pl-PL" dirty="0" smtClean="0"/>
              <a:t> a </a:t>
            </a:r>
            <a:r>
              <a:rPr lang="pl-PL" dirty="0" err="1" smtClean="0"/>
              <a:t>given</a:t>
            </a:r>
            <a:r>
              <a:rPr lang="pl-PL" dirty="0" smtClean="0"/>
              <a:t> problem </a:t>
            </a:r>
            <a:r>
              <a:rPr lang="pl-PL" dirty="0" err="1" smtClean="0"/>
              <a:t>the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system </a:t>
            </a:r>
            <a:r>
              <a:rPr lang="pl-PL" dirty="0" err="1" smtClean="0"/>
              <a:t>solves</a:t>
            </a:r>
            <a:r>
              <a:rPr lang="pl-PL" dirty="0" smtClean="0"/>
              <a:t> </a:t>
            </a:r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easily</a:t>
            </a:r>
            <a:r>
              <a:rPr lang="pl-PL" dirty="0" smtClean="0"/>
              <a:t> be </a:t>
            </a:r>
            <a:r>
              <a:rPr lang="pl-PL" dirty="0" err="1" smtClean="0"/>
              <a:t>learned</a:t>
            </a:r>
            <a:r>
              <a:rPr lang="pl-PL" dirty="0" smtClean="0"/>
              <a:t>. </a:t>
            </a:r>
            <a:r>
              <a:rPr lang="pl-PL" dirty="0" err="1" smtClean="0"/>
              <a:t>Only</a:t>
            </a:r>
            <a:r>
              <a:rPr lang="pl-PL" dirty="0" smtClean="0"/>
              <a:t> on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foundation</a:t>
            </a:r>
            <a:r>
              <a:rPr lang="pl-PL" dirty="0" smtClean="0"/>
              <a:t> of </a:t>
            </a:r>
            <a:r>
              <a:rPr lang="pl-PL" dirty="0" err="1" smtClean="0"/>
              <a:t>easily</a:t>
            </a:r>
            <a:r>
              <a:rPr lang="pl-PL" dirty="0" smtClean="0"/>
              <a:t> </a:t>
            </a:r>
            <a:r>
              <a:rPr lang="pl-PL" dirty="0" err="1" smtClean="0"/>
              <a:t>learned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concepts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would</a:t>
            </a:r>
            <a:r>
              <a:rPr lang="pl-PL" dirty="0" smtClean="0"/>
              <a:t> </a:t>
            </a:r>
            <a:r>
              <a:rPr lang="pl-PL" dirty="0" err="1" smtClean="0"/>
              <a:t>proceed</a:t>
            </a:r>
            <a:r>
              <a:rPr lang="pl-PL" dirty="0" smtClean="0"/>
              <a:t> to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more</a:t>
            </a:r>
            <a:r>
              <a:rPr lang="pl-PL" dirty="0" smtClean="0"/>
              <a:t> </a:t>
            </a:r>
            <a:r>
              <a:rPr lang="pl-PL" dirty="0" err="1" smtClean="0"/>
              <a:t>challenging</a:t>
            </a:r>
            <a:r>
              <a:rPr lang="pl-PL" dirty="0" smtClean="0"/>
              <a:t> </a:t>
            </a:r>
            <a:r>
              <a:rPr lang="pl-PL" dirty="0" err="1" smtClean="0"/>
              <a:t>ones</a:t>
            </a:r>
            <a:r>
              <a:rPr lang="pl-PL" dirty="0" smtClean="0"/>
              <a:t>, </a:t>
            </a:r>
            <a:r>
              <a:rPr lang="pl-PL" dirty="0" err="1" smtClean="0"/>
              <a:t>eventually</a:t>
            </a:r>
            <a:r>
              <a:rPr lang="pl-PL" dirty="0" smtClean="0"/>
              <a:t> to </a:t>
            </a:r>
            <a:r>
              <a:rPr lang="pl-PL" dirty="0" err="1" smtClean="0"/>
              <a:t>encounter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and </a:t>
            </a:r>
            <a:r>
              <a:rPr lang="pl-PL" dirty="0" err="1" smtClean="0"/>
              <a:t>attack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problems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designers</a:t>
            </a:r>
            <a:r>
              <a:rPr lang="pl-PL" dirty="0" smtClean="0"/>
              <a:t> </a:t>
            </a:r>
            <a:r>
              <a:rPr lang="pl-PL" dirty="0" err="1" smtClean="0"/>
              <a:t>would</a:t>
            </a:r>
            <a:r>
              <a:rPr lang="pl-PL" dirty="0" smtClean="0"/>
              <a:t> </a:t>
            </a:r>
            <a:r>
              <a:rPr lang="pl-PL" dirty="0" err="1" smtClean="0"/>
              <a:t>like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to </a:t>
            </a:r>
            <a:r>
              <a:rPr lang="pl-PL" dirty="0" err="1" smtClean="0"/>
              <a:t>solve</a:t>
            </a:r>
            <a:r>
              <a:rPr lang="pl-PL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1700808"/>
            <a:ext cx="4536504" cy="1200329"/>
          </a:xfrm>
          <a:prstGeom prst="rect">
            <a:avLst/>
          </a:prstGeom>
          <a:solidFill>
            <a:srgbClr val="92D050">
              <a:shade val="30000"/>
              <a:satMod val="115000"/>
              <a:alpha val="15000"/>
            </a:srgb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 raw visual data YUV422, 640x480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auditory data, FFT preprocessed (4 mikes)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joints positions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err="1" smtClean="0"/>
              <a:t>other</a:t>
            </a:r>
            <a:r>
              <a:rPr lang="pl-PL" dirty="0" smtClean="0"/>
              <a:t>…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2195736" y="548680"/>
            <a:ext cx="481914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>
                <a:solidFill>
                  <a:schemeClr val="accent2"/>
                </a:solidFill>
              </a:rPr>
              <a:t>Robot         Host </a:t>
            </a:r>
            <a:r>
              <a:rPr lang="pl-PL" sz="2800" dirty="0" err="1" smtClean="0">
                <a:solidFill>
                  <a:schemeClr val="accent2"/>
                </a:solidFill>
              </a:rPr>
              <a:t>communication</a:t>
            </a:r>
            <a:endParaRPr lang="pl-PL" sz="2800" dirty="0">
              <a:solidFill>
                <a:schemeClr val="accent2"/>
              </a:solidFill>
            </a:endParaRPr>
          </a:p>
        </p:txBody>
      </p:sp>
      <p:sp>
        <p:nvSpPr>
          <p:cNvPr id="5" name="Strzałka w lewo i prawo 4"/>
          <p:cNvSpPr/>
          <p:nvPr/>
        </p:nvSpPr>
        <p:spPr>
          <a:xfrm>
            <a:off x="3203848" y="692696"/>
            <a:ext cx="648072" cy="288032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55576" y="1196752"/>
            <a:ext cx="92480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accent2"/>
                </a:solidFill>
              </a:rPr>
              <a:t>Sensory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7" name="Nawias klamrowy zamykający 6"/>
          <p:cNvSpPr/>
          <p:nvPr/>
        </p:nvSpPr>
        <p:spPr>
          <a:xfrm>
            <a:off x="5292080" y="1700808"/>
            <a:ext cx="216024" cy="1224136"/>
          </a:xfrm>
          <a:prstGeom prst="rightBrac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sz="4000" dirty="0">
              <a:solidFill>
                <a:schemeClr val="tx2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580112" y="2132856"/>
            <a:ext cx="1668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solidFill>
                  <a:schemeClr val="accent1"/>
                </a:solidFill>
              </a:rPr>
              <a:t>up</a:t>
            </a:r>
            <a:r>
              <a:rPr lang="pl-PL" dirty="0" smtClean="0">
                <a:solidFill>
                  <a:schemeClr val="accent1"/>
                </a:solidFill>
              </a:rPr>
              <a:t> to 3 MB/</a:t>
            </a:r>
            <a:r>
              <a:rPr lang="pl-PL" dirty="0" err="1" smtClean="0">
                <a:solidFill>
                  <a:schemeClr val="accent1"/>
                </a:solidFill>
              </a:rPr>
              <a:t>sec</a:t>
            </a:r>
            <a:r>
              <a:rPr lang="pl-PL" dirty="0" smtClean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755576" y="3212976"/>
            <a:ext cx="108012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err="1" smtClean="0">
                <a:solidFill>
                  <a:schemeClr val="accent2"/>
                </a:solidFill>
              </a:rPr>
              <a:t>Actuators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11560" y="3717032"/>
            <a:ext cx="4536504" cy="1200329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err="1" smtClean="0"/>
              <a:t>new</a:t>
            </a:r>
            <a:r>
              <a:rPr lang="pl-PL" dirty="0" smtClean="0"/>
              <a:t> </a:t>
            </a:r>
            <a:r>
              <a:rPr lang="pl-PL" dirty="0" err="1" smtClean="0"/>
              <a:t>joints</a:t>
            </a:r>
            <a:r>
              <a:rPr lang="pl-PL" dirty="0" smtClean="0"/>
              <a:t> </a:t>
            </a:r>
            <a:r>
              <a:rPr lang="pl-PL" dirty="0" err="1" smtClean="0"/>
              <a:t>positions</a:t>
            </a:r>
            <a:r>
              <a:rPr lang="pl-PL" dirty="0" smtClean="0"/>
              <a:t>, </a:t>
            </a:r>
            <a:r>
              <a:rPr lang="pl-PL" dirty="0" err="1" smtClean="0"/>
              <a:t>movements</a:t>
            </a: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err="1" smtClean="0"/>
              <a:t>speakers</a:t>
            </a:r>
            <a:r>
              <a:rPr lang="pl-PL" dirty="0" smtClean="0"/>
              <a:t> (2)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err="1" smtClean="0"/>
              <a:t>virtual</a:t>
            </a:r>
            <a:r>
              <a:rPr lang="pl-PL" dirty="0" smtClean="0"/>
              <a:t> </a:t>
            </a:r>
            <a:r>
              <a:rPr lang="pl-PL" dirty="0" err="1" smtClean="0"/>
              <a:t>fovea</a:t>
            </a: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err="1" smtClean="0"/>
              <a:t>other</a:t>
            </a:r>
            <a:r>
              <a:rPr lang="pl-PL" dirty="0" smtClean="0"/>
              <a:t>…</a:t>
            </a:r>
          </a:p>
        </p:txBody>
      </p:sp>
      <p:sp>
        <p:nvSpPr>
          <p:cNvPr id="11" name="Nawias klamrowy zamykający 10"/>
          <p:cNvSpPr/>
          <p:nvPr/>
        </p:nvSpPr>
        <p:spPr>
          <a:xfrm>
            <a:off x="5292080" y="3717032"/>
            <a:ext cx="216024" cy="1224136"/>
          </a:xfrm>
          <a:prstGeom prst="rightBrac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sz="4000" dirty="0">
              <a:solidFill>
                <a:schemeClr val="tx2"/>
              </a:solidFill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5580112" y="4149080"/>
            <a:ext cx="2148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accent1"/>
                </a:solidFill>
              </a:rPr>
              <a:t>less </a:t>
            </a:r>
            <a:r>
              <a:rPr lang="pl-PL" dirty="0" err="1" smtClean="0">
                <a:solidFill>
                  <a:schemeClr val="accent1"/>
                </a:solidFill>
              </a:rPr>
              <a:t>than</a:t>
            </a:r>
            <a:r>
              <a:rPr lang="pl-PL" dirty="0" smtClean="0">
                <a:solidFill>
                  <a:schemeClr val="accent1"/>
                </a:solidFill>
              </a:rPr>
              <a:t> 100 </a:t>
            </a:r>
            <a:r>
              <a:rPr lang="pl-PL" dirty="0" err="1" smtClean="0">
                <a:solidFill>
                  <a:schemeClr val="accent1"/>
                </a:solidFill>
              </a:rPr>
              <a:t>kB</a:t>
            </a:r>
            <a:r>
              <a:rPr lang="pl-PL" dirty="0" smtClean="0">
                <a:solidFill>
                  <a:schemeClr val="accent1"/>
                </a:solidFill>
              </a:rPr>
              <a:t>/</a:t>
            </a:r>
            <a:r>
              <a:rPr lang="pl-PL" dirty="0" err="1" smtClean="0">
                <a:solidFill>
                  <a:schemeClr val="accent1"/>
                </a:solidFill>
              </a:rPr>
              <a:t>sec</a:t>
            </a:r>
            <a:r>
              <a:rPr lang="pl-PL" dirty="0" smtClean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611560" y="5301208"/>
            <a:ext cx="7488832" cy="646331"/>
          </a:xfrm>
          <a:prstGeom prst="rect">
            <a:avLst/>
          </a:prstGeom>
          <a:solidFill>
            <a:srgbClr val="FFC000">
              <a:alpha val="15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</a:t>
            </a:r>
            <a:r>
              <a:rPr lang="pl-PL" dirty="0" smtClean="0"/>
              <a:t> RL agent </a:t>
            </a:r>
            <a:r>
              <a:rPr lang="pl-PL" dirty="0" err="1" smtClean="0"/>
              <a:t>has</a:t>
            </a:r>
            <a:r>
              <a:rPr lang="pl-PL" dirty="0" smtClean="0"/>
              <a:t> no </a:t>
            </a:r>
            <a:r>
              <a:rPr lang="pl-PL" dirty="0" err="1" smtClean="0"/>
              <a:t>explicit</a:t>
            </a:r>
            <a:r>
              <a:rPr lang="pl-PL" dirty="0" smtClean="0"/>
              <a:t> (</a:t>
            </a:r>
            <a:r>
              <a:rPr lang="pl-PL" dirty="0" err="1" smtClean="0"/>
              <a:t>predefined</a:t>
            </a:r>
            <a:r>
              <a:rPr lang="pl-PL" dirty="0" smtClean="0"/>
              <a:t>) </a:t>
            </a:r>
            <a:r>
              <a:rPr lang="pl-PL" dirty="0" err="1" smtClean="0"/>
              <a:t>information</a:t>
            </a:r>
            <a:r>
              <a:rPr lang="pl-PL" dirty="0" smtClean="0"/>
              <a:t> </a:t>
            </a:r>
            <a:r>
              <a:rPr lang="pl-PL" dirty="0" err="1" smtClean="0"/>
              <a:t>concerning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nature</a:t>
            </a:r>
            <a:endParaRPr lang="pl-PL" dirty="0" smtClean="0"/>
          </a:p>
          <a:p>
            <a:r>
              <a:rPr lang="pl-PL" dirty="0" smtClean="0"/>
              <a:t>of </a:t>
            </a:r>
            <a:r>
              <a:rPr lang="pl-PL" dirty="0" err="1" smtClean="0"/>
              <a:t>the</a:t>
            </a:r>
            <a:r>
              <a:rPr lang="pl-PL" dirty="0" smtClean="0"/>
              <a:t> sensory data, nor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actions</a:t>
            </a:r>
            <a:r>
              <a:rPr lang="pl-PL" dirty="0" smtClean="0"/>
              <a:t> </a:t>
            </a:r>
            <a:r>
              <a:rPr lang="pl-PL" dirty="0" err="1" smtClean="0"/>
              <a:t>performed</a:t>
            </a:r>
            <a:r>
              <a:rPr lang="pl-PL" dirty="0" smtClean="0"/>
              <a:t> by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actuators</a:t>
            </a:r>
            <a:r>
              <a:rPr lang="pl-PL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/>
        </p:nvSpPr>
        <p:spPr>
          <a:xfrm>
            <a:off x="467544" y="5229200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rgbClr val="FF0000"/>
                </a:solidFill>
              </a:rPr>
              <a:t>Evolved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node</a:t>
            </a:r>
            <a:endParaRPr lang="pl-PL" dirty="0" smtClean="0">
              <a:solidFill>
                <a:srgbClr val="FF0000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467544" y="364502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rgbClr val="FF0000"/>
                </a:solidFill>
              </a:rPr>
              <a:t>Evolved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node</a:t>
            </a:r>
            <a:endParaRPr lang="pl-PL" dirty="0" smtClean="0">
              <a:solidFill>
                <a:srgbClr val="FF0000"/>
              </a:solidFill>
            </a:endParaRPr>
          </a:p>
        </p:txBody>
      </p:sp>
      <p:sp>
        <p:nvSpPr>
          <p:cNvPr id="44" name="Elipsa 43"/>
          <p:cNvSpPr/>
          <p:nvPr/>
        </p:nvSpPr>
        <p:spPr>
          <a:xfrm>
            <a:off x="323528" y="4149080"/>
            <a:ext cx="1296144" cy="1296144"/>
          </a:xfrm>
          <a:prstGeom prst="ellipse">
            <a:avLst/>
          </a:prstGeom>
          <a:solidFill>
            <a:srgbClr val="FFFF00">
              <a:alpha val="30000"/>
            </a:srgbClr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3059832" y="404664"/>
            <a:ext cx="2584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>
                <a:solidFill>
                  <a:schemeClr val="tx2"/>
                </a:solidFill>
              </a:rPr>
              <a:t>Data </a:t>
            </a:r>
            <a:r>
              <a:rPr lang="pl-PL" sz="2800" dirty="0" err="1" smtClean="0">
                <a:solidFill>
                  <a:schemeClr val="tx2"/>
                </a:solidFill>
              </a:rPr>
              <a:t>flow</a:t>
            </a:r>
            <a:r>
              <a:rPr lang="pl-PL" sz="2800" dirty="0" smtClean="0">
                <a:solidFill>
                  <a:schemeClr val="tx2"/>
                </a:solidFill>
              </a:rPr>
              <a:t> model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683568" y="112474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rgbClr val="00B050"/>
                </a:solidFill>
              </a:rPr>
              <a:t>Atomic</a:t>
            </a:r>
            <a:r>
              <a:rPr lang="pl-PL" dirty="0" smtClean="0">
                <a:solidFill>
                  <a:srgbClr val="00B050"/>
                </a:solidFill>
              </a:rPr>
              <a:t> sensory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411760" y="112474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rgbClr val="00B050"/>
                </a:solidFill>
              </a:rPr>
              <a:t>Atomic</a:t>
            </a:r>
            <a:r>
              <a:rPr lang="pl-PL" dirty="0" smtClean="0">
                <a:solidFill>
                  <a:srgbClr val="00B050"/>
                </a:solidFill>
              </a:rPr>
              <a:t> sensory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3275856" y="5373216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1"/>
                </a:solidFill>
              </a:rPr>
              <a:t>Atomic</a:t>
            </a:r>
            <a:r>
              <a:rPr lang="pl-PL" dirty="0" smtClean="0">
                <a:solidFill>
                  <a:schemeClr val="accent1"/>
                </a:solidFill>
              </a:rPr>
              <a:t> </a:t>
            </a:r>
            <a:r>
              <a:rPr lang="pl-PL" dirty="0" err="1" smtClean="0">
                <a:solidFill>
                  <a:schemeClr val="accent1"/>
                </a:solidFill>
              </a:rPr>
              <a:t>actuator</a:t>
            </a:r>
            <a:endParaRPr lang="pl-PL" dirty="0">
              <a:solidFill>
                <a:schemeClr val="accent1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467544" y="2492896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rgbClr val="FF0000"/>
                </a:solidFill>
              </a:rPr>
              <a:t>Evolved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node</a:t>
            </a:r>
            <a:endParaRPr lang="pl-PL" dirty="0" smtClean="0">
              <a:solidFill>
                <a:srgbClr val="FF0000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2267744" y="2420888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rgbClr val="FF0000"/>
                </a:solidFill>
              </a:rPr>
              <a:t>Evolved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node</a:t>
            </a:r>
            <a:endParaRPr lang="pl-PL" dirty="0" smtClean="0">
              <a:solidFill>
                <a:srgbClr val="FF0000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3419872" y="3429000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rgbClr val="FF0000"/>
                </a:solidFill>
              </a:rPr>
              <a:t>Evolved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node</a:t>
            </a:r>
            <a:endParaRPr lang="pl-PL" dirty="0" smtClean="0">
              <a:solidFill>
                <a:srgbClr val="FF0000"/>
              </a:solidFill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1835696" y="5013176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rgbClr val="FF0000"/>
                </a:solidFill>
              </a:rPr>
              <a:t>Evolved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node</a:t>
            </a:r>
            <a:endParaRPr lang="pl-PL" dirty="0" smtClean="0">
              <a:solidFill>
                <a:srgbClr val="FF0000"/>
              </a:solidFill>
            </a:endParaRPr>
          </a:p>
        </p:txBody>
      </p:sp>
      <p:cxnSp>
        <p:nvCxnSpPr>
          <p:cNvPr id="16" name="Łącznik prosty ze strzałką 15"/>
          <p:cNvCxnSpPr/>
          <p:nvPr/>
        </p:nvCxnSpPr>
        <p:spPr>
          <a:xfrm rot="16200000" flipH="1">
            <a:off x="683568" y="2060848"/>
            <a:ext cx="648072" cy="7200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1547664" y="1772816"/>
            <a:ext cx="1152128" cy="57606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 rot="16200000" flipH="1">
            <a:off x="2699792" y="1988840"/>
            <a:ext cx="576064" cy="14401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 rot="16200000" flipH="1">
            <a:off x="683568" y="3212976"/>
            <a:ext cx="432048" cy="28803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 rot="5400000">
            <a:off x="324322" y="4725144"/>
            <a:ext cx="863302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 rot="5400000">
            <a:off x="719572" y="6129300"/>
            <a:ext cx="50405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/>
          <p:nvPr/>
        </p:nvCxnSpPr>
        <p:spPr>
          <a:xfrm rot="5400000">
            <a:off x="1583668" y="5841268"/>
            <a:ext cx="576064" cy="21602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 rot="5400000">
            <a:off x="1980506" y="6021288"/>
            <a:ext cx="719286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/>
          <p:nvPr/>
        </p:nvCxnSpPr>
        <p:spPr>
          <a:xfrm rot="16200000" flipH="1">
            <a:off x="2411760" y="5949280"/>
            <a:ext cx="720080" cy="14401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ze strzałką 36"/>
          <p:cNvCxnSpPr/>
          <p:nvPr/>
        </p:nvCxnSpPr>
        <p:spPr>
          <a:xfrm rot="16200000" flipH="1">
            <a:off x="2159732" y="3392996"/>
            <a:ext cx="720080" cy="7200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/>
          <p:cNvCxnSpPr/>
          <p:nvPr/>
        </p:nvCxnSpPr>
        <p:spPr>
          <a:xfrm>
            <a:off x="2987824" y="3068960"/>
            <a:ext cx="1008112" cy="28803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/>
          <p:cNvCxnSpPr/>
          <p:nvPr/>
        </p:nvCxnSpPr>
        <p:spPr>
          <a:xfrm rot="5400000">
            <a:off x="3383868" y="4545124"/>
            <a:ext cx="1224136" cy="28803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ze strzałką 42"/>
          <p:cNvCxnSpPr/>
          <p:nvPr/>
        </p:nvCxnSpPr>
        <p:spPr>
          <a:xfrm rot="10800000" flipV="1">
            <a:off x="2699792" y="4077866"/>
            <a:ext cx="1008906" cy="86330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ze strzałką 45"/>
          <p:cNvCxnSpPr/>
          <p:nvPr/>
        </p:nvCxnSpPr>
        <p:spPr>
          <a:xfrm>
            <a:off x="1187624" y="3140968"/>
            <a:ext cx="936104" cy="64807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/>
          <p:cNvCxnSpPr/>
          <p:nvPr/>
        </p:nvCxnSpPr>
        <p:spPr>
          <a:xfrm rot="5400000">
            <a:off x="1980109" y="4580731"/>
            <a:ext cx="432048" cy="28882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rostokąt zaokrąglony 54"/>
          <p:cNvSpPr/>
          <p:nvPr/>
        </p:nvSpPr>
        <p:spPr>
          <a:xfrm>
            <a:off x="5148064" y="184482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4"/>
                </a:solidFill>
              </a:rPr>
              <a:t>Conceptnode</a:t>
            </a:r>
            <a:endParaRPr lang="pl-PL" dirty="0">
              <a:solidFill>
                <a:schemeClr val="accent4"/>
              </a:solidFill>
            </a:endParaRPr>
          </a:p>
        </p:txBody>
      </p:sp>
      <p:cxnSp>
        <p:nvCxnSpPr>
          <p:cNvPr id="57" name="Łącznik prosty ze strzałką 56"/>
          <p:cNvCxnSpPr/>
          <p:nvPr/>
        </p:nvCxnSpPr>
        <p:spPr>
          <a:xfrm>
            <a:off x="3563888" y="1412776"/>
            <a:ext cx="1512168" cy="432048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y ze strzałką 58"/>
          <p:cNvCxnSpPr/>
          <p:nvPr/>
        </p:nvCxnSpPr>
        <p:spPr>
          <a:xfrm flipV="1">
            <a:off x="3491880" y="2204864"/>
            <a:ext cx="1584176" cy="504056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/>
          <p:nvPr/>
        </p:nvCxnSpPr>
        <p:spPr>
          <a:xfrm rot="5400000" flipH="1" flipV="1">
            <a:off x="3239852" y="3681028"/>
            <a:ext cx="3168352" cy="792088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pole tekstowe 62"/>
          <p:cNvSpPr txBox="1"/>
          <p:nvPr/>
        </p:nvSpPr>
        <p:spPr>
          <a:xfrm>
            <a:off x="6300192" y="980728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1600" dirty="0" smtClean="0">
                <a:solidFill>
                  <a:schemeClr val="accent4"/>
                </a:solidFill>
              </a:rPr>
              <a:t> program </a:t>
            </a:r>
            <a:r>
              <a:rPr lang="pl-PL" sz="1600" dirty="0" err="1" smtClean="0">
                <a:solidFill>
                  <a:schemeClr val="accent4"/>
                </a:solidFill>
              </a:rPr>
              <a:t>code</a:t>
            </a:r>
            <a:endParaRPr lang="pl-PL" sz="1600" dirty="0" smtClean="0">
              <a:solidFill>
                <a:schemeClr val="accent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l-PL" sz="1600" dirty="0" smtClean="0">
                <a:solidFill>
                  <a:schemeClr val="accent4"/>
                </a:solidFill>
              </a:rPr>
              <a:t> I/O </a:t>
            </a:r>
            <a:r>
              <a:rPr lang="pl-PL" sz="1600" dirty="0" err="1" smtClean="0">
                <a:solidFill>
                  <a:schemeClr val="accent4"/>
                </a:solidFill>
              </a:rPr>
              <a:t>structure</a:t>
            </a:r>
            <a:endParaRPr lang="pl-PL" sz="1600" dirty="0" smtClean="0">
              <a:solidFill>
                <a:schemeClr val="accent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l-PL" sz="1600" dirty="0" smtClean="0">
                <a:solidFill>
                  <a:schemeClr val="accent4"/>
                </a:solidFill>
              </a:rPr>
              <a:t> </a:t>
            </a:r>
            <a:r>
              <a:rPr lang="pl-PL" sz="1600" dirty="0" err="1" smtClean="0">
                <a:solidFill>
                  <a:schemeClr val="accent4"/>
                </a:solidFill>
              </a:rPr>
              <a:t>type</a:t>
            </a:r>
            <a:r>
              <a:rPr lang="pl-PL" sz="1600" dirty="0" smtClean="0">
                <a:solidFill>
                  <a:schemeClr val="accent4"/>
                </a:solidFill>
              </a:rPr>
              <a:t> (</a:t>
            </a:r>
            <a:r>
              <a:rPr lang="pl-PL" sz="1600" dirty="0" err="1" smtClean="0">
                <a:solidFill>
                  <a:schemeClr val="accent4"/>
                </a:solidFill>
              </a:rPr>
              <a:t>atomic</a:t>
            </a:r>
            <a:r>
              <a:rPr lang="pl-PL" sz="1600" dirty="0" smtClean="0">
                <a:solidFill>
                  <a:schemeClr val="accent4"/>
                </a:solidFill>
              </a:rPr>
              <a:t>, </a:t>
            </a:r>
            <a:r>
              <a:rPr lang="pl-PL" sz="1600" dirty="0" err="1" smtClean="0">
                <a:solidFill>
                  <a:schemeClr val="accent4"/>
                </a:solidFill>
              </a:rPr>
              <a:t>evolved</a:t>
            </a:r>
            <a:r>
              <a:rPr lang="pl-PL" sz="16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pl-PL" sz="1600" dirty="0" smtClean="0">
                <a:solidFill>
                  <a:schemeClr val="accent4"/>
                </a:solidFill>
              </a:rPr>
              <a:t> </a:t>
            </a:r>
            <a:r>
              <a:rPr lang="pl-PL" sz="1600" dirty="0" err="1" smtClean="0">
                <a:solidFill>
                  <a:schemeClr val="accent4"/>
                </a:solidFill>
              </a:rPr>
              <a:t>local</a:t>
            </a:r>
            <a:r>
              <a:rPr lang="pl-PL" sz="1600" dirty="0" smtClean="0">
                <a:solidFill>
                  <a:schemeClr val="accent4"/>
                </a:solidFill>
              </a:rPr>
              <a:t> </a:t>
            </a:r>
            <a:r>
              <a:rPr lang="pl-PL" sz="1600" dirty="0" err="1" smtClean="0">
                <a:solidFill>
                  <a:schemeClr val="accent4"/>
                </a:solidFill>
              </a:rPr>
              <a:t>static</a:t>
            </a:r>
            <a:r>
              <a:rPr lang="pl-PL" sz="1600" dirty="0" smtClean="0">
                <a:solidFill>
                  <a:schemeClr val="accent4"/>
                </a:solidFill>
              </a:rPr>
              <a:t> </a:t>
            </a:r>
            <a:r>
              <a:rPr lang="pl-PL" sz="1600" dirty="0" err="1" smtClean="0">
                <a:solidFill>
                  <a:schemeClr val="accent4"/>
                </a:solidFill>
              </a:rPr>
              <a:t>memory</a:t>
            </a:r>
            <a:endParaRPr lang="pl-PL" sz="1600" dirty="0" smtClean="0">
              <a:solidFill>
                <a:schemeClr val="accent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l-PL" sz="1600" dirty="0" smtClean="0">
                <a:solidFill>
                  <a:schemeClr val="accent4"/>
                </a:solidFill>
              </a:rPr>
              <a:t> </a:t>
            </a:r>
            <a:r>
              <a:rPr lang="pl-PL" sz="1600" dirty="0" err="1" smtClean="0">
                <a:solidFill>
                  <a:schemeClr val="accent4"/>
                </a:solidFill>
              </a:rPr>
              <a:t>priority</a:t>
            </a:r>
            <a:endParaRPr lang="pl-PL" sz="1600" dirty="0" smtClean="0">
              <a:solidFill>
                <a:schemeClr val="accent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l-PL" sz="1600" dirty="0" smtClean="0">
                <a:solidFill>
                  <a:schemeClr val="accent4"/>
                </a:solidFill>
              </a:rPr>
              <a:t> resources</a:t>
            </a:r>
          </a:p>
          <a:p>
            <a:pPr>
              <a:buFont typeface="Arial" pitchFamily="34" charset="0"/>
              <a:buChar char="•"/>
            </a:pPr>
            <a:r>
              <a:rPr lang="pl-PL" sz="1600" dirty="0" smtClean="0">
                <a:solidFill>
                  <a:schemeClr val="accent4"/>
                </a:solidFill>
              </a:rPr>
              <a:t> </a:t>
            </a:r>
            <a:r>
              <a:rPr lang="pl-PL" sz="1600" dirty="0" err="1" smtClean="0">
                <a:solidFill>
                  <a:schemeClr val="accent4"/>
                </a:solidFill>
              </a:rPr>
              <a:t>expiration</a:t>
            </a:r>
            <a:endParaRPr lang="pl-PL" sz="1600" dirty="0" smtClean="0">
              <a:solidFill>
                <a:schemeClr val="accent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l-PL" sz="1600" dirty="0" smtClean="0">
                <a:solidFill>
                  <a:schemeClr val="accent4"/>
                </a:solidFill>
              </a:rPr>
              <a:t> list of </a:t>
            </a:r>
            <a:r>
              <a:rPr lang="pl-PL" sz="1600" dirty="0" err="1" smtClean="0">
                <a:solidFill>
                  <a:schemeClr val="accent4"/>
                </a:solidFill>
              </a:rPr>
              <a:t>actions</a:t>
            </a:r>
            <a:r>
              <a:rPr lang="pl-PL" sz="1600" dirty="0" smtClean="0">
                <a:solidFill>
                  <a:schemeClr val="accent4"/>
                </a:solidFill>
              </a:rPr>
              <a:t>, </a:t>
            </a:r>
            <a:r>
              <a:rPr lang="pl-PL" sz="1600" dirty="0" err="1" smtClean="0">
                <a:solidFill>
                  <a:schemeClr val="accent4"/>
                </a:solidFill>
              </a:rPr>
              <a:t>rewards</a:t>
            </a:r>
            <a:endParaRPr lang="pl-PL" sz="1600" dirty="0" smtClean="0">
              <a:solidFill>
                <a:schemeClr val="accent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l-PL" sz="1600" dirty="0" smtClean="0">
                <a:solidFill>
                  <a:schemeClr val="accent4"/>
                </a:solidFill>
              </a:rPr>
              <a:t> </a:t>
            </a:r>
            <a:r>
              <a:rPr lang="pl-PL" sz="1600" dirty="0" err="1" smtClean="0">
                <a:solidFill>
                  <a:schemeClr val="accent4"/>
                </a:solidFill>
              </a:rPr>
              <a:t>other</a:t>
            </a:r>
            <a:endParaRPr lang="pl-PL" sz="1600" dirty="0">
              <a:solidFill>
                <a:schemeClr val="accent4"/>
              </a:solidFill>
            </a:endParaRPr>
          </a:p>
        </p:txBody>
      </p:sp>
      <p:cxnSp>
        <p:nvCxnSpPr>
          <p:cNvPr id="34" name="Łącznik prosty ze strzałką 33"/>
          <p:cNvCxnSpPr/>
          <p:nvPr/>
        </p:nvCxnSpPr>
        <p:spPr>
          <a:xfrm rot="5400000">
            <a:off x="755576" y="4725144"/>
            <a:ext cx="864096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Łącznik zakrzywiony 86"/>
          <p:cNvCxnSpPr/>
          <p:nvPr/>
        </p:nvCxnSpPr>
        <p:spPr>
          <a:xfrm rot="5400000">
            <a:off x="2375756" y="4113076"/>
            <a:ext cx="864096" cy="792088"/>
          </a:xfrm>
          <a:prstGeom prst="curvedConnector3">
            <a:avLst>
              <a:gd name="adj1" fmla="val 58466"/>
            </a:avLst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zaokrąglony 12"/>
          <p:cNvSpPr/>
          <p:nvPr/>
        </p:nvSpPr>
        <p:spPr>
          <a:xfrm>
            <a:off x="1835696" y="3861048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rgbClr val="FF0000"/>
                </a:solidFill>
              </a:rPr>
              <a:t>Evolved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node</a:t>
            </a:r>
            <a:endParaRPr lang="pl-PL" dirty="0" smtClean="0">
              <a:solidFill>
                <a:srgbClr val="FF0000"/>
              </a:solidFill>
            </a:endParaRPr>
          </a:p>
        </p:txBody>
      </p:sp>
      <p:cxnSp>
        <p:nvCxnSpPr>
          <p:cNvPr id="103" name="Łącznik prosty 102"/>
          <p:cNvCxnSpPr/>
          <p:nvPr/>
        </p:nvCxnSpPr>
        <p:spPr>
          <a:xfrm rot="16200000" flipH="1">
            <a:off x="2483768" y="3356992"/>
            <a:ext cx="1008112" cy="43204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Prostokąt zaokrąglony 65"/>
          <p:cNvSpPr/>
          <p:nvPr/>
        </p:nvSpPr>
        <p:spPr>
          <a:xfrm>
            <a:off x="6012160" y="4149080"/>
            <a:ext cx="1944216" cy="165618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4"/>
                </a:solidFill>
              </a:rPr>
              <a:t>Generalized</a:t>
            </a:r>
            <a:r>
              <a:rPr lang="pl-PL" dirty="0" smtClean="0">
                <a:solidFill>
                  <a:schemeClr val="accent4"/>
                </a:solidFill>
              </a:rPr>
              <a:t> </a:t>
            </a:r>
            <a:r>
              <a:rPr lang="pl-PL" dirty="0" err="1" smtClean="0">
                <a:solidFill>
                  <a:schemeClr val="accent4"/>
                </a:solidFill>
              </a:rPr>
              <a:t>artificial</a:t>
            </a:r>
            <a:r>
              <a:rPr lang="pl-PL" dirty="0" smtClean="0">
                <a:solidFill>
                  <a:schemeClr val="accent4"/>
                </a:solidFill>
              </a:rPr>
              <a:t> neuron.</a:t>
            </a:r>
          </a:p>
          <a:p>
            <a:pPr algn="ctr"/>
            <a:r>
              <a:rPr lang="pl-PL" dirty="0" smtClean="0">
                <a:solidFill>
                  <a:schemeClr val="accent4"/>
                </a:solidFill>
              </a:rPr>
              <a:t>Transfer </a:t>
            </a:r>
            <a:r>
              <a:rPr lang="pl-PL" dirty="0" err="1" smtClean="0">
                <a:solidFill>
                  <a:schemeClr val="accent4"/>
                </a:solidFill>
              </a:rPr>
              <a:t>function</a:t>
            </a:r>
            <a:r>
              <a:rPr lang="pl-PL" dirty="0" smtClean="0">
                <a:solidFill>
                  <a:schemeClr val="accent4"/>
                </a:solidFill>
              </a:rPr>
              <a:t/>
            </a:r>
            <a:br>
              <a:rPr lang="pl-PL" dirty="0" smtClean="0">
                <a:solidFill>
                  <a:schemeClr val="accent4"/>
                </a:solidFill>
              </a:rPr>
            </a:br>
            <a:r>
              <a:rPr lang="pl-PL" dirty="0" smtClean="0">
                <a:solidFill>
                  <a:schemeClr val="accent4"/>
                </a:solidFill>
              </a:rPr>
              <a:t> == PROGRAM</a:t>
            </a:r>
          </a:p>
          <a:p>
            <a:pPr algn="ctr"/>
            <a:endParaRPr lang="pl-PL" dirty="0" smtClean="0">
              <a:solidFill>
                <a:schemeClr val="accent4"/>
              </a:solidFill>
            </a:endParaRPr>
          </a:p>
          <a:p>
            <a:pPr algn="ctr"/>
            <a:endParaRPr lang="pl-PL" dirty="0" smtClean="0">
              <a:solidFill>
                <a:schemeClr val="accent4"/>
              </a:solidFill>
            </a:endParaRPr>
          </a:p>
        </p:txBody>
      </p:sp>
      <p:cxnSp>
        <p:nvCxnSpPr>
          <p:cNvPr id="67" name="Łącznik prosty ze strzałką 66"/>
          <p:cNvCxnSpPr/>
          <p:nvPr/>
        </p:nvCxnSpPr>
        <p:spPr>
          <a:xfrm rot="5400000">
            <a:off x="6012954" y="3789040"/>
            <a:ext cx="576064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rot="5400000">
            <a:off x="6228978" y="3788246"/>
            <a:ext cx="576064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ze strzałką 69"/>
          <p:cNvCxnSpPr/>
          <p:nvPr/>
        </p:nvCxnSpPr>
        <p:spPr>
          <a:xfrm rot="5400000">
            <a:off x="6445002" y="3788246"/>
            <a:ext cx="576064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ze strzałką 70"/>
          <p:cNvCxnSpPr/>
          <p:nvPr/>
        </p:nvCxnSpPr>
        <p:spPr>
          <a:xfrm rot="5400000">
            <a:off x="7235502" y="3788246"/>
            <a:ext cx="576064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pole tekstowe 72"/>
          <p:cNvSpPr txBox="1"/>
          <p:nvPr/>
        </p:nvSpPr>
        <p:spPr>
          <a:xfrm>
            <a:off x="6804248" y="3356992"/>
            <a:ext cx="574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000" dirty="0" smtClean="0"/>
              <a:t>...</a:t>
            </a:r>
            <a:endParaRPr lang="en-US" sz="4000" dirty="0"/>
          </a:p>
        </p:txBody>
      </p:sp>
      <p:cxnSp>
        <p:nvCxnSpPr>
          <p:cNvPr id="74" name="Łącznik prosty ze strzałką 73"/>
          <p:cNvCxnSpPr/>
          <p:nvPr/>
        </p:nvCxnSpPr>
        <p:spPr>
          <a:xfrm rot="5400000">
            <a:off x="6408204" y="5553236"/>
            <a:ext cx="576064" cy="50405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/>
          <p:nvPr/>
        </p:nvCxnSpPr>
        <p:spPr>
          <a:xfrm rot="5400000">
            <a:off x="6840252" y="5409220"/>
            <a:ext cx="21602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Łącznik prosty ze strzałką 84"/>
          <p:cNvCxnSpPr/>
          <p:nvPr/>
        </p:nvCxnSpPr>
        <p:spPr>
          <a:xfrm rot="5400000">
            <a:off x="6660232" y="5805264"/>
            <a:ext cx="576858" cy="7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Łącznik prosty ze strzałką 85"/>
          <p:cNvCxnSpPr/>
          <p:nvPr/>
        </p:nvCxnSpPr>
        <p:spPr>
          <a:xfrm rot="16200000" flipH="1">
            <a:off x="6912260" y="5553236"/>
            <a:ext cx="576064" cy="50405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Elipsa 105"/>
          <p:cNvSpPr/>
          <p:nvPr/>
        </p:nvSpPr>
        <p:spPr>
          <a:xfrm>
            <a:off x="6876256" y="551723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6" dur="1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5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8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5" dur="1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8" dur="1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1" dur="1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4" dur="1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7" dur="1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0" dur="1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3" dur="1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6" dur="1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9" dur="1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2" dur="1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3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44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4" grpId="0" animBg="1"/>
      <p:bldP spid="55" grpId="0" animBg="1"/>
      <p:bldP spid="63" grpId="0"/>
      <p:bldP spid="13" grpId="0" animBg="1"/>
      <p:bldP spid="66" grpId="0" animBg="1"/>
      <p:bldP spid="73" grpId="0"/>
      <p:bldP spid="1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812525" y="404664"/>
            <a:ext cx="7291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Self-programming</a:t>
            </a:r>
            <a:r>
              <a:rPr lang="pl-PL" sz="2800" dirty="0" smtClean="0">
                <a:solidFill>
                  <a:schemeClr val="tx2"/>
                </a:solidFill>
              </a:rPr>
              <a:t> == </a:t>
            </a:r>
            <a:r>
              <a:rPr lang="pl-PL" sz="2800" dirty="0" err="1" smtClean="0">
                <a:solidFill>
                  <a:schemeClr val="tx2"/>
                </a:solidFill>
              </a:rPr>
              <a:t>managing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concept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network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11560" y="1052736"/>
            <a:ext cx="8064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constructing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new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concepts</a:t>
            </a:r>
            <a:r>
              <a:rPr lang="pl-PL" dirty="0" smtClean="0">
                <a:solidFill>
                  <a:schemeClr val="accent2"/>
                </a:solidFill>
              </a:rPr>
              <a:t>, </a:t>
            </a:r>
            <a:r>
              <a:rPr lang="pl-PL" dirty="0" err="1" smtClean="0">
                <a:solidFill>
                  <a:schemeClr val="accent2"/>
                </a:solidFill>
              </a:rPr>
              <a:t>their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structure</a:t>
            </a:r>
            <a:r>
              <a:rPr lang="pl-PL" dirty="0" smtClean="0">
                <a:solidFill>
                  <a:schemeClr val="accent2"/>
                </a:solidFill>
              </a:rPr>
              <a:t>, </a:t>
            </a:r>
            <a:r>
              <a:rPr lang="pl-PL" dirty="0" err="1" smtClean="0">
                <a:solidFill>
                  <a:schemeClr val="accent2"/>
                </a:solidFill>
              </a:rPr>
              <a:t>especially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the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embedded</a:t>
            </a:r>
            <a:r>
              <a:rPr lang="pl-PL" dirty="0" smtClean="0">
                <a:solidFill>
                  <a:schemeClr val="accent2"/>
                </a:solidFill>
              </a:rPr>
              <a:t> program </a:t>
            </a:r>
            <a:r>
              <a:rPr lang="pl-PL" dirty="0" err="1" smtClean="0">
                <a:solidFill>
                  <a:schemeClr val="accent2"/>
                </a:solidFill>
              </a:rPr>
              <a:t>code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11560" y="1412776"/>
            <a:ext cx="5630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adding</a:t>
            </a:r>
            <a:r>
              <a:rPr lang="pl-PL" dirty="0" smtClean="0">
                <a:solidFill>
                  <a:schemeClr val="accent2"/>
                </a:solidFill>
              </a:rPr>
              <a:t>/</a:t>
            </a:r>
            <a:r>
              <a:rPr lang="pl-PL" dirty="0" err="1" smtClean="0">
                <a:solidFill>
                  <a:schemeClr val="accent2"/>
                </a:solidFill>
              </a:rPr>
              <a:t>removing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concepts</a:t>
            </a:r>
            <a:r>
              <a:rPr lang="pl-PL" dirty="0" smtClean="0">
                <a:solidFill>
                  <a:schemeClr val="accent2"/>
                </a:solidFill>
              </a:rPr>
              <a:t> to/</a:t>
            </a:r>
            <a:r>
              <a:rPr lang="pl-PL" dirty="0" err="1" smtClean="0">
                <a:solidFill>
                  <a:schemeClr val="accent2"/>
                </a:solidFill>
              </a:rPr>
              <a:t>from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the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concept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network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11560" y="1772816"/>
            <a:ext cx="5153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adding</a:t>
            </a:r>
            <a:r>
              <a:rPr lang="pl-PL" dirty="0" smtClean="0">
                <a:solidFill>
                  <a:schemeClr val="accent2"/>
                </a:solidFill>
              </a:rPr>
              <a:t>/</a:t>
            </a:r>
            <a:r>
              <a:rPr lang="pl-PL" dirty="0" err="1" smtClean="0">
                <a:solidFill>
                  <a:schemeClr val="accent2"/>
                </a:solidFill>
              </a:rPr>
              <a:t>removing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individual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links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between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concepts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132856"/>
            <a:ext cx="2925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evaluating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concept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network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118469" y="2852936"/>
            <a:ext cx="4671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Reinforcement</a:t>
            </a:r>
            <a:r>
              <a:rPr lang="pl-PL" sz="2800" dirty="0" smtClean="0">
                <a:solidFill>
                  <a:schemeClr val="tx2"/>
                </a:solidFill>
              </a:rPr>
              <a:t> learning </a:t>
            </a:r>
            <a:r>
              <a:rPr lang="pl-PL" sz="2800" dirty="0" err="1" smtClean="0">
                <a:solidFill>
                  <a:schemeClr val="tx2"/>
                </a:solidFill>
              </a:rPr>
              <a:t>setting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11941" y="3501008"/>
            <a:ext cx="602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  <a:latin typeface="Arial Narrow" pitchFamily="34" charset="0"/>
              </a:rPr>
              <a:t>STATE</a:t>
            </a:r>
            <a:r>
              <a:rPr lang="pl-PL" dirty="0" smtClean="0">
                <a:solidFill>
                  <a:schemeClr val="accent2"/>
                </a:solidFill>
                <a:latin typeface="Arial Narrow" pitchFamily="34" charset="0"/>
              </a:rPr>
              <a:t> → 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„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active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” 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concept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i.e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. one 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returning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an 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output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value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(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vector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)</a:t>
            </a:r>
            <a:endParaRPr lang="pl-PL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611560" y="3861048"/>
            <a:ext cx="5429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  <a:latin typeface="Arial Narrow" pitchFamily="34" charset="0"/>
              </a:rPr>
              <a:t>ACTION</a:t>
            </a:r>
            <a:r>
              <a:rPr lang="pl-PL" dirty="0" smtClean="0">
                <a:solidFill>
                  <a:schemeClr val="accent2"/>
                </a:solidFill>
                <a:latin typeface="Arial Narrow" pitchFamily="34" charset="0"/>
              </a:rPr>
              <a:t> → 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next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program to be 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executed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on 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that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output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pl-PL" dirty="0" err="1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value</a:t>
            </a:r>
            <a:endParaRPr lang="pl-PL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539552" y="4437112"/>
            <a:ext cx="60292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>
                <a:latin typeface="Arial Narrow" pitchFamily="34" charset="0"/>
              </a:rPr>
              <a:t> action </a:t>
            </a:r>
            <a:r>
              <a:rPr lang="pl-PL" dirty="0" err="1" smtClean="0">
                <a:latin typeface="Arial Narrow" pitchFamily="34" charset="0"/>
              </a:rPr>
              <a:t>selection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is</a:t>
            </a:r>
            <a:r>
              <a:rPr lang="pl-PL" dirty="0" smtClean="0">
                <a:latin typeface="Arial Narrow" pitchFamily="34" charset="0"/>
              </a:rPr>
              <a:t> independent of </a:t>
            </a:r>
            <a:r>
              <a:rPr lang="pl-PL" dirty="0" err="1" smtClean="0">
                <a:latin typeface="Arial Narrow" pitchFamily="34" charset="0"/>
              </a:rPr>
              <a:t>the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current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value</a:t>
            </a:r>
            <a:r>
              <a:rPr lang="pl-PL" dirty="0" smtClean="0">
                <a:latin typeface="Arial Narrow" pitchFamily="34" charset="0"/>
              </a:rPr>
              <a:t> of </a:t>
            </a:r>
            <a:r>
              <a:rPr lang="pl-PL" dirty="0" err="1" smtClean="0">
                <a:latin typeface="Arial Narrow" pitchFamily="34" charset="0"/>
              </a:rPr>
              <a:t>the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output</a:t>
            </a:r>
            <a:endParaRPr lang="pl-PL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the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executed</a:t>
            </a:r>
            <a:r>
              <a:rPr lang="pl-PL" dirty="0" smtClean="0">
                <a:latin typeface="Arial Narrow" pitchFamily="34" charset="0"/>
              </a:rPr>
              <a:t> program </a:t>
            </a:r>
            <a:r>
              <a:rPr lang="pl-PL" dirty="0" err="1" smtClean="0">
                <a:latin typeface="Arial Narrow" pitchFamily="34" charset="0"/>
              </a:rPr>
              <a:t>is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embedded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in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the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next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concept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the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selected</a:t>
            </a:r>
            <a:r>
              <a:rPr lang="pl-PL" dirty="0" smtClean="0">
                <a:latin typeface="Arial Narrow" pitchFamily="34" charset="0"/>
              </a:rPr>
              <a:t/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smtClean="0">
                <a:latin typeface="Arial Narrow" pitchFamily="34" charset="0"/>
              </a:rPr>
              <a:t>  action </a:t>
            </a:r>
            <a:r>
              <a:rPr lang="pl-PL" dirty="0" err="1" smtClean="0">
                <a:latin typeface="Arial Narrow" pitchFamily="34" charset="0"/>
              </a:rPr>
              <a:t>points</a:t>
            </a:r>
            <a:r>
              <a:rPr lang="pl-PL" dirty="0" smtClean="0">
                <a:latin typeface="Arial Narrow" pitchFamily="34" charset="0"/>
              </a:rPr>
              <a:t> to, not </a:t>
            </a:r>
            <a:r>
              <a:rPr lang="pl-PL" dirty="0" err="1" smtClean="0">
                <a:latin typeface="Arial Narrow" pitchFamily="34" charset="0"/>
              </a:rPr>
              <a:t>in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the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concept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returning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output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value</a:t>
            </a:r>
            <a:endParaRPr lang="pl-PL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l-PL" dirty="0" smtClean="0">
                <a:latin typeface="Arial Narrow" pitchFamily="34" charset="0"/>
              </a:rPr>
              <a:t> for </a:t>
            </a:r>
            <a:r>
              <a:rPr lang="pl-PL" dirty="0" err="1" smtClean="0">
                <a:latin typeface="Arial Narrow" pitchFamily="34" charset="0"/>
              </a:rPr>
              <a:t>multi-input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concepts</a:t>
            </a:r>
            <a:r>
              <a:rPr lang="pl-PL" dirty="0" smtClean="0">
                <a:latin typeface="Arial Narrow" pitchFamily="34" charset="0"/>
              </a:rPr>
              <a:t> (&gt;1),  </a:t>
            </a:r>
            <a:r>
              <a:rPr lang="pl-PL" dirty="0" err="1" smtClean="0">
                <a:latin typeface="Arial Narrow" pitchFamily="34" charset="0"/>
              </a:rPr>
              <a:t>execution</a:t>
            </a:r>
            <a:r>
              <a:rPr lang="pl-PL" dirty="0" smtClean="0">
                <a:latin typeface="Arial Narrow" pitchFamily="34" charset="0"/>
              </a:rPr>
              <a:t> will be </a:t>
            </a:r>
            <a:r>
              <a:rPr lang="pl-PL" dirty="0" err="1" smtClean="0">
                <a:latin typeface="Arial Narrow" pitchFamily="34" charset="0"/>
              </a:rPr>
              <a:t>postponed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until</a:t>
            </a:r>
            <a:r>
              <a:rPr lang="pl-PL" dirty="0" smtClean="0">
                <a:latin typeface="Arial Narrow" pitchFamily="34" charset="0"/>
              </a:rPr>
              <a:t/>
            </a:r>
            <a:br>
              <a:rPr lang="pl-PL" dirty="0" smtClean="0">
                <a:latin typeface="Arial Narrow" pitchFamily="34" charset="0"/>
              </a:rPr>
            </a:br>
            <a:r>
              <a:rPr lang="pl-PL" dirty="0" smtClean="0">
                <a:latin typeface="Arial Narrow" pitchFamily="34" charset="0"/>
              </a:rPr>
              <a:t>  </a:t>
            </a:r>
            <a:r>
              <a:rPr lang="pl-PL" dirty="0" err="1" smtClean="0">
                <a:latin typeface="Arial Narrow" pitchFamily="34" charset="0"/>
              </a:rPr>
              <a:t>all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output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values</a:t>
            </a:r>
            <a:r>
              <a:rPr lang="pl-PL" dirty="0" smtClean="0">
                <a:latin typeface="Arial Narrow" pitchFamily="34" charset="0"/>
              </a:rPr>
              <a:t> of </a:t>
            </a:r>
            <a:r>
              <a:rPr lang="pl-PL" dirty="0" err="1" smtClean="0">
                <a:latin typeface="Arial Narrow" pitchFamily="34" charset="0"/>
              </a:rPr>
              <a:t>the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other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concepts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are</a:t>
            </a: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err="1" smtClean="0">
                <a:latin typeface="Arial Narrow" pitchFamily="34" charset="0"/>
              </a:rPr>
              <a:t>available</a:t>
            </a:r>
            <a:r>
              <a:rPr lang="pl-PL" dirty="0" smtClean="0">
                <a:latin typeface="Arial Narrow" pitchFamily="34" charset="0"/>
              </a:rPr>
              <a:t> and </a:t>
            </a:r>
            <a:r>
              <a:rPr lang="pl-PL" dirty="0" err="1" smtClean="0">
                <a:latin typeface="Arial Narrow" pitchFamily="34" charset="0"/>
              </a:rPr>
              <a:t>valid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6660232" y="3645024"/>
            <a:ext cx="1008112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4"/>
                </a:solidFill>
                <a:latin typeface="Arial Narrow" pitchFamily="34" charset="0"/>
              </a:rPr>
              <a:t>program </a:t>
            </a:r>
            <a:r>
              <a:rPr lang="pl-PL" dirty="0" smtClean="0">
                <a:solidFill>
                  <a:srgbClr val="FF0000"/>
                </a:solidFill>
                <a:latin typeface="Arial Narrow" pitchFamily="34" charset="0"/>
              </a:rPr>
              <a:t>action</a:t>
            </a:r>
            <a:endParaRPr lang="pl-PL" dirty="0">
              <a:solidFill>
                <a:srgbClr val="FF0000"/>
              </a:solidFill>
              <a:latin typeface="Arial Narrow" pitchFamily="34" charset="0"/>
            </a:endParaRPr>
          </a:p>
        </p:txBody>
      </p:sp>
      <p:cxnSp>
        <p:nvCxnSpPr>
          <p:cNvPr id="16" name="Łącznik prosty ze strzałką 15"/>
          <p:cNvCxnSpPr/>
          <p:nvPr/>
        </p:nvCxnSpPr>
        <p:spPr>
          <a:xfrm rot="5400000">
            <a:off x="6913054" y="4544330"/>
            <a:ext cx="504056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 rot="5400000">
            <a:off x="6625022" y="4544330"/>
            <a:ext cx="504056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rot="5400000">
            <a:off x="7738764" y="4293890"/>
            <a:ext cx="1298526" cy="794"/>
          </a:xfrm>
          <a:prstGeom prst="straightConnector1">
            <a:avLst/>
          </a:prstGeom>
          <a:ln w="31750">
            <a:solidFill>
              <a:schemeClr val="accent4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 rot="5400000">
            <a:off x="7885162" y="5804470"/>
            <a:ext cx="432048" cy="1588"/>
          </a:xfrm>
          <a:prstGeom prst="straightConnector1">
            <a:avLst/>
          </a:prstGeom>
          <a:ln w="317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łamany 20"/>
          <p:cNvCxnSpPr/>
          <p:nvPr/>
        </p:nvCxnSpPr>
        <p:spPr>
          <a:xfrm rot="16200000" flipH="1">
            <a:off x="7308304" y="4437112"/>
            <a:ext cx="648072" cy="360040"/>
          </a:xfrm>
          <a:prstGeom prst="bentConnector3">
            <a:avLst>
              <a:gd name="adj1" fmla="val 50000"/>
            </a:avLst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 rot="5400000">
            <a:off x="7451526" y="4293890"/>
            <a:ext cx="1298526" cy="794"/>
          </a:xfrm>
          <a:prstGeom prst="straightConnector1">
            <a:avLst/>
          </a:prstGeom>
          <a:ln w="31750">
            <a:solidFill>
              <a:schemeClr val="accent4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24"/>
          <p:cNvCxnSpPr/>
          <p:nvPr/>
        </p:nvCxnSpPr>
        <p:spPr>
          <a:xfrm rot="10800000" flipH="1">
            <a:off x="6660232" y="4005064"/>
            <a:ext cx="1008112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rostokąt zaokrąglony 27"/>
          <p:cNvSpPr/>
          <p:nvPr/>
        </p:nvSpPr>
        <p:spPr>
          <a:xfrm>
            <a:off x="7596336" y="4941168"/>
            <a:ext cx="1008112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rgbClr val="FF0000"/>
                </a:solidFill>
                <a:latin typeface="Arial Narrow" pitchFamily="34" charset="0"/>
              </a:rPr>
              <a:t>program</a:t>
            </a:r>
            <a:r>
              <a:rPr lang="pl-PL" dirty="0" smtClean="0">
                <a:solidFill>
                  <a:schemeClr val="accent4"/>
                </a:solidFill>
                <a:latin typeface="Arial Narrow" pitchFamily="34" charset="0"/>
              </a:rPr>
              <a:t> action</a:t>
            </a:r>
            <a:endParaRPr lang="pl-PL" dirty="0">
              <a:solidFill>
                <a:schemeClr val="accent4"/>
              </a:solidFill>
              <a:latin typeface="Arial Narrow" pitchFamily="34" charset="0"/>
            </a:endParaRPr>
          </a:p>
        </p:txBody>
      </p:sp>
      <p:cxnSp>
        <p:nvCxnSpPr>
          <p:cNvPr id="29" name="Łącznik prosty 28"/>
          <p:cNvCxnSpPr/>
          <p:nvPr/>
        </p:nvCxnSpPr>
        <p:spPr>
          <a:xfrm rot="10800000" flipH="1">
            <a:off x="7596336" y="5301208"/>
            <a:ext cx="1008112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ipsa 22"/>
          <p:cNvSpPr/>
          <p:nvPr/>
        </p:nvSpPr>
        <p:spPr>
          <a:xfrm>
            <a:off x="7740352" y="45360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Łącznik prosty 25"/>
          <p:cNvCxnSpPr/>
          <p:nvPr/>
        </p:nvCxnSpPr>
        <p:spPr>
          <a:xfrm rot="5400000">
            <a:off x="7344308" y="4113076"/>
            <a:ext cx="936104" cy="0"/>
          </a:xfrm>
          <a:prstGeom prst="line">
            <a:avLst/>
          </a:prstGeom>
          <a:ln w="317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8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28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310858" y="404664"/>
            <a:ext cx="4295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Concept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network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evaluation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3" name="Prostokąt zaokrąglony 2"/>
          <p:cNvSpPr/>
          <p:nvPr/>
        </p:nvSpPr>
        <p:spPr>
          <a:xfrm>
            <a:off x="539552" y="1052736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4"/>
                </a:solidFill>
              </a:rPr>
              <a:t>Conceptnode</a:t>
            </a:r>
            <a:endParaRPr lang="pl-PL" dirty="0">
              <a:solidFill>
                <a:schemeClr val="accent4"/>
              </a:solidFill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539552" y="184482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763688" y="1124744"/>
            <a:ext cx="541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accent4"/>
                </a:solidFill>
              </a:rPr>
              <a:t>long-term program </a:t>
            </a:r>
            <a:r>
              <a:rPr lang="pl-PL" dirty="0" err="1" smtClean="0">
                <a:solidFill>
                  <a:schemeClr val="accent4"/>
                </a:solidFill>
              </a:rPr>
              <a:t>code</a:t>
            </a:r>
            <a:r>
              <a:rPr lang="pl-PL" dirty="0" smtClean="0">
                <a:solidFill>
                  <a:schemeClr val="accent4"/>
                </a:solidFill>
              </a:rPr>
              <a:t>, </a:t>
            </a:r>
            <a:r>
              <a:rPr lang="pl-PL" dirty="0" err="1" smtClean="0">
                <a:solidFill>
                  <a:schemeClr val="accent4"/>
                </a:solidFill>
              </a:rPr>
              <a:t>stored</a:t>
            </a:r>
            <a:r>
              <a:rPr lang="pl-PL" dirty="0" smtClean="0">
                <a:solidFill>
                  <a:schemeClr val="accent4"/>
                </a:solidFill>
              </a:rPr>
              <a:t> on mass </a:t>
            </a:r>
            <a:r>
              <a:rPr lang="pl-PL" dirty="0" err="1" smtClean="0">
                <a:solidFill>
                  <a:schemeClr val="accent4"/>
                </a:solidFill>
              </a:rPr>
              <a:t>storage</a:t>
            </a:r>
            <a:r>
              <a:rPr lang="pl-PL" dirty="0" smtClean="0">
                <a:solidFill>
                  <a:schemeClr val="accent4"/>
                </a:solidFill>
              </a:rPr>
              <a:t> </a:t>
            </a:r>
            <a:r>
              <a:rPr lang="pl-PL" dirty="0" err="1" smtClean="0">
                <a:solidFill>
                  <a:schemeClr val="accent4"/>
                </a:solidFill>
              </a:rPr>
              <a:t>device</a:t>
            </a:r>
            <a:endParaRPr lang="pl-PL" dirty="0">
              <a:solidFill>
                <a:schemeClr val="accent4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763688" y="1907540"/>
            <a:ext cx="5887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solidFill>
                  <a:schemeClr val="accent2"/>
                </a:solidFill>
              </a:rPr>
              <a:t>short-term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executable</a:t>
            </a:r>
            <a:r>
              <a:rPr lang="pl-PL" dirty="0" smtClean="0">
                <a:solidFill>
                  <a:schemeClr val="accent2"/>
                </a:solidFill>
              </a:rPr>
              <a:t> of a </a:t>
            </a:r>
            <a:r>
              <a:rPr lang="pl-PL" dirty="0" err="1" smtClean="0">
                <a:solidFill>
                  <a:schemeClr val="accent2"/>
                </a:solidFill>
              </a:rPr>
              <a:t>concept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in</a:t>
            </a:r>
            <a:r>
              <a:rPr lang="pl-PL" dirty="0" smtClean="0">
                <a:solidFill>
                  <a:schemeClr val="accent2"/>
                </a:solidFill>
              </a:rPr>
              <a:t> RAM, </a:t>
            </a:r>
            <a:r>
              <a:rPr lang="pl-PL" dirty="0" err="1" smtClean="0">
                <a:solidFill>
                  <a:schemeClr val="accent2"/>
                </a:solidFill>
              </a:rPr>
              <a:t>lifetime</a:t>
            </a:r>
            <a:r>
              <a:rPr lang="pl-PL" dirty="0" smtClean="0">
                <a:solidFill>
                  <a:schemeClr val="accent2"/>
                </a:solidFill>
              </a:rPr>
              <a:t> &lt;100 </a:t>
            </a:r>
            <a:r>
              <a:rPr lang="pl-PL" dirty="0" err="1" smtClean="0">
                <a:solidFill>
                  <a:schemeClr val="accent2"/>
                </a:solidFill>
              </a:rPr>
              <a:t>ms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66869" y="2636912"/>
            <a:ext cx="80215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err="1" smtClean="0"/>
              <a:t>concepts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evaluated</a:t>
            </a:r>
            <a:r>
              <a:rPr lang="pl-PL" dirty="0" smtClean="0"/>
              <a:t> by </a:t>
            </a:r>
            <a:r>
              <a:rPr lang="pl-PL" dirty="0" err="1" smtClean="0"/>
              <a:t>launching</a:t>
            </a:r>
            <a:r>
              <a:rPr lang="pl-PL" dirty="0" smtClean="0"/>
              <a:t> </a:t>
            </a:r>
            <a:r>
              <a:rPr lang="pl-PL" dirty="0" err="1" smtClean="0"/>
              <a:t>their</a:t>
            </a:r>
            <a:r>
              <a:rPr lang="pl-PL" dirty="0" smtClean="0"/>
              <a:t> program </a:t>
            </a:r>
            <a:r>
              <a:rPr lang="pl-PL" dirty="0" err="1" smtClean="0"/>
              <a:t>code</a:t>
            </a:r>
            <a:r>
              <a:rPr lang="pl-PL" dirty="0" smtClean="0"/>
              <a:t> as a </a:t>
            </a:r>
            <a:r>
              <a:rPr lang="pl-PL" dirty="0" err="1" smtClean="0"/>
              <a:t>runtime</a:t>
            </a:r>
            <a:r>
              <a:rPr lang="pl-PL" dirty="0" smtClean="0"/>
              <a:t> </a:t>
            </a:r>
            <a:r>
              <a:rPr lang="pl-PL" dirty="0" err="1" smtClean="0"/>
              <a:t>node</a:t>
            </a: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err="1" smtClean="0"/>
              <a:t>input</a:t>
            </a:r>
            <a:r>
              <a:rPr lang="pl-PL" dirty="0" smtClean="0"/>
              <a:t>/</a:t>
            </a:r>
            <a:r>
              <a:rPr lang="pl-PL" dirty="0" err="1" smtClean="0"/>
              <a:t>output</a:t>
            </a:r>
            <a:r>
              <a:rPr lang="pl-PL" dirty="0" smtClean="0"/>
              <a:t> </a:t>
            </a:r>
            <a:r>
              <a:rPr lang="pl-PL" dirty="0" err="1" smtClean="0"/>
              <a:t>values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runtime</a:t>
            </a:r>
            <a:r>
              <a:rPr lang="pl-PL" dirty="0" smtClean="0"/>
              <a:t> </a:t>
            </a:r>
            <a:r>
              <a:rPr lang="pl-PL" dirty="0" err="1" smtClean="0"/>
              <a:t>specific</a:t>
            </a:r>
            <a:r>
              <a:rPr lang="pl-PL" dirty="0" smtClean="0"/>
              <a:t>, </a:t>
            </a:r>
            <a:r>
              <a:rPr lang="pl-PL" dirty="0" err="1" smtClean="0"/>
              <a:t>i.e</a:t>
            </a:r>
            <a:r>
              <a:rPr lang="pl-PL" dirty="0" smtClean="0"/>
              <a:t>. </a:t>
            </a:r>
            <a:r>
              <a:rPr lang="pl-PL" dirty="0" err="1" smtClean="0"/>
              <a:t>unique</a:t>
            </a:r>
            <a:r>
              <a:rPr lang="pl-PL" dirty="0" smtClean="0"/>
              <a:t> for </a:t>
            </a:r>
            <a:r>
              <a:rPr lang="pl-PL" dirty="0" err="1" smtClean="0"/>
              <a:t>different</a:t>
            </a:r>
            <a:r>
              <a:rPr lang="pl-PL" dirty="0" smtClean="0"/>
              <a:t> </a:t>
            </a:r>
            <a:r>
              <a:rPr lang="pl-PL" dirty="0" err="1" smtClean="0"/>
              <a:t>runtimes</a:t>
            </a: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err="1" smtClean="0"/>
              <a:t>multiple</a:t>
            </a:r>
            <a:r>
              <a:rPr lang="pl-PL" dirty="0" smtClean="0"/>
              <a:t> </a:t>
            </a:r>
            <a:r>
              <a:rPr lang="pl-PL" dirty="0" err="1" smtClean="0"/>
              <a:t>runtimes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same </a:t>
            </a:r>
            <a:r>
              <a:rPr lang="pl-PL" dirty="0" err="1" smtClean="0"/>
              <a:t>concept</a:t>
            </a:r>
            <a:r>
              <a:rPr lang="pl-PL" dirty="0" smtClean="0"/>
              <a:t> (&gt;1000) </a:t>
            </a:r>
            <a:r>
              <a:rPr lang="pl-PL" dirty="0" err="1" smtClean="0"/>
              <a:t>may</a:t>
            </a:r>
            <a:r>
              <a:rPr lang="pl-PL" dirty="0" smtClean="0"/>
              <a:t> </a:t>
            </a:r>
            <a:r>
              <a:rPr lang="pl-PL" dirty="0" err="1" smtClean="0"/>
              <a:t>coexist</a:t>
            </a:r>
            <a:r>
              <a:rPr lang="pl-PL" dirty="0" smtClean="0"/>
              <a:t> and be </a:t>
            </a:r>
            <a:r>
              <a:rPr lang="pl-PL" dirty="0" err="1" smtClean="0"/>
              <a:t>executed</a:t>
            </a: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err="1" smtClean="0"/>
              <a:t>terminated</a:t>
            </a:r>
            <a:r>
              <a:rPr lang="pl-PL" dirty="0" smtClean="0"/>
              <a:t> </a:t>
            </a:r>
            <a:r>
              <a:rPr lang="pl-PL" dirty="0" err="1" smtClean="0"/>
              <a:t>runtimes</a:t>
            </a:r>
            <a:r>
              <a:rPr lang="pl-PL" dirty="0" smtClean="0"/>
              <a:t> </a:t>
            </a:r>
            <a:r>
              <a:rPr lang="pl-PL" dirty="0" err="1" smtClean="0"/>
              <a:t>cause</a:t>
            </a:r>
            <a:r>
              <a:rPr lang="pl-PL" dirty="0" smtClean="0"/>
              <a:t> </a:t>
            </a:r>
            <a:r>
              <a:rPr lang="pl-PL" dirty="0" err="1" smtClean="0"/>
              <a:t>updates</a:t>
            </a:r>
            <a:r>
              <a:rPr lang="pl-PL" dirty="0" smtClean="0"/>
              <a:t> of RL </a:t>
            </a:r>
            <a:r>
              <a:rPr lang="pl-PL" dirty="0" err="1" smtClean="0"/>
              <a:t>value</a:t>
            </a:r>
            <a:r>
              <a:rPr lang="pl-PL" dirty="0" smtClean="0"/>
              <a:t> </a:t>
            </a:r>
            <a:r>
              <a:rPr lang="pl-PL" dirty="0" err="1" smtClean="0"/>
              <a:t>functions</a:t>
            </a:r>
            <a:r>
              <a:rPr lang="pl-PL" dirty="0" smtClean="0"/>
              <a:t>, </a:t>
            </a:r>
            <a:r>
              <a:rPr lang="pl-PL" dirty="0" err="1" smtClean="0"/>
              <a:t>links</a:t>
            </a:r>
            <a:r>
              <a:rPr lang="pl-PL" dirty="0" smtClean="0"/>
              <a:t> and </a:t>
            </a:r>
            <a:r>
              <a:rPr lang="pl-PL" dirty="0" err="1" smtClean="0"/>
              <a:t>concept</a:t>
            </a:r>
            <a:r>
              <a:rPr lang="pl-PL" dirty="0" smtClean="0"/>
              <a:t> </a:t>
            </a:r>
            <a:r>
              <a:rPr lang="pl-PL" dirty="0" err="1" smtClean="0"/>
              <a:t>nodes</a:t>
            </a: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1619672" y="4293096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4"/>
                </a:solidFill>
              </a:rPr>
              <a:t>Conceptnode</a:t>
            </a:r>
            <a:endParaRPr lang="pl-PL" dirty="0">
              <a:solidFill>
                <a:schemeClr val="accent4"/>
              </a:solidFill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1619672" y="5589240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4"/>
                </a:solidFill>
              </a:rPr>
              <a:t>Conceptnode</a:t>
            </a:r>
            <a:endParaRPr lang="pl-PL" dirty="0">
              <a:solidFill>
                <a:schemeClr val="accent4"/>
              </a:solidFill>
            </a:endParaRPr>
          </a:p>
        </p:txBody>
      </p:sp>
      <p:cxnSp>
        <p:nvCxnSpPr>
          <p:cNvPr id="13" name="Łącznik prosty ze strzałką 12"/>
          <p:cNvCxnSpPr/>
          <p:nvPr/>
        </p:nvCxnSpPr>
        <p:spPr>
          <a:xfrm rot="5400000">
            <a:off x="1618878" y="5229200"/>
            <a:ext cx="576064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rot="5400000">
            <a:off x="2122934" y="5228406"/>
            <a:ext cx="576064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 zaokrąglony 16"/>
          <p:cNvSpPr/>
          <p:nvPr/>
        </p:nvSpPr>
        <p:spPr>
          <a:xfrm>
            <a:off x="4716016" y="4293096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6300192" y="4293096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5508104" y="5517232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Runtimenode</a:t>
            </a:r>
            <a:endParaRPr lang="pl-PL" dirty="0">
              <a:solidFill>
                <a:schemeClr val="accent2"/>
              </a:solidFill>
            </a:endParaRPr>
          </a:p>
        </p:txBody>
      </p:sp>
      <p:cxnSp>
        <p:nvCxnSpPr>
          <p:cNvPr id="20" name="Łącznik prosty ze strzałką 19"/>
          <p:cNvCxnSpPr/>
          <p:nvPr/>
        </p:nvCxnSpPr>
        <p:spPr>
          <a:xfrm>
            <a:off x="5221660" y="4941168"/>
            <a:ext cx="574476" cy="50405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 rot="10800000" flipV="1">
            <a:off x="6300192" y="4941168"/>
            <a:ext cx="576064" cy="50405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trzałka w lewo i prawo 23"/>
          <p:cNvSpPr/>
          <p:nvPr/>
        </p:nvSpPr>
        <p:spPr>
          <a:xfrm>
            <a:off x="3059832" y="4797152"/>
            <a:ext cx="1368152" cy="648072"/>
          </a:xfrm>
          <a:prstGeom prst="left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outerShdw blurRad="50800" dist="50800" dir="5400000" sx="110000" sy="110000" algn="ctr" rotWithShape="0">
              <a:srgbClr val="000000">
                <a:alpha val="2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h="69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  <p:bldP spid="7" grpId="0"/>
      <p:bldP spid="11" grpId="1" animBg="1"/>
      <p:bldP spid="12" grpId="0" animBg="1"/>
      <p:bldP spid="17" grpId="0" animBg="1"/>
      <p:bldP spid="18" grpId="0" animBg="1"/>
      <p:bldP spid="19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Obraz 29" descr="Ouroboros.jpg"/>
          <p:cNvPicPr>
            <a:picLocks noChangeAspect="1"/>
          </p:cNvPicPr>
          <p:nvPr/>
        </p:nvPicPr>
        <p:blipFill>
          <a:blip r:embed="rId2" cstate="print">
            <a:lum bright="60000"/>
          </a:blip>
          <a:stretch>
            <a:fillRect/>
          </a:stretch>
        </p:blipFill>
        <p:spPr>
          <a:xfrm>
            <a:off x="971600" y="0"/>
            <a:ext cx="6552728" cy="63315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ole tekstowe 1"/>
          <p:cNvSpPr txBox="1"/>
          <p:nvPr/>
        </p:nvSpPr>
        <p:spPr>
          <a:xfrm>
            <a:off x="2901218" y="404664"/>
            <a:ext cx="3114507" cy="52322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Hermeneutic</a:t>
            </a:r>
            <a:r>
              <a:rPr lang="pl-PL" sz="2800" dirty="0" smtClean="0">
                <a:solidFill>
                  <a:schemeClr val="tx2"/>
                </a:solidFill>
              </a:rPr>
              <a:t> </a:t>
            </a:r>
            <a:r>
              <a:rPr lang="pl-PL" sz="2800" dirty="0" err="1" smtClean="0">
                <a:solidFill>
                  <a:schemeClr val="tx2"/>
                </a:solidFill>
              </a:rPr>
              <a:t>circle</a:t>
            </a:r>
            <a:r>
              <a:rPr lang="pl-PL" sz="2800" dirty="0" smtClean="0">
                <a:solidFill>
                  <a:schemeClr val="tx2"/>
                </a:solidFill>
              </a:rPr>
              <a:t>*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3491880" y="1052736"/>
            <a:ext cx="136815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Terminated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runtime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1691680" y="5805264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4"/>
                </a:solidFill>
              </a:rPr>
              <a:t>Conceptnode</a:t>
            </a:r>
            <a:endParaRPr lang="pl-PL" dirty="0">
              <a:solidFill>
                <a:schemeClr val="accent4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5796136" y="3212976"/>
            <a:ext cx="136815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Terminated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runtime</a:t>
            </a:r>
            <a:endParaRPr lang="pl-PL" dirty="0">
              <a:solidFill>
                <a:schemeClr val="accent2"/>
              </a:solidFill>
            </a:endParaRPr>
          </a:p>
        </p:txBody>
      </p:sp>
      <p:cxnSp>
        <p:nvCxnSpPr>
          <p:cNvPr id="12" name="Łącznik prosty ze strzałką 11"/>
          <p:cNvCxnSpPr/>
          <p:nvPr/>
        </p:nvCxnSpPr>
        <p:spPr>
          <a:xfrm>
            <a:off x="4932040" y="1196752"/>
            <a:ext cx="3600400" cy="1588"/>
          </a:xfrm>
          <a:prstGeom prst="straightConnector1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ostokąt zaokrąglony 15"/>
          <p:cNvSpPr/>
          <p:nvPr/>
        </p:nvSpPr>
        <p:spPr>
          <a:xfrm>
            <a:off x="6372200" y="908720"/>
            <a:ext cx="864096" cy="57606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err="1" smtClean="0">
                <a:solidFill>
                  <a:schemeClr val="tx1"/>
                </a:solidFill>
              </a:rPr>
              <a:t>Remove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concept</a:t>
            </a:r>
            <a:endParaRPr lang="pl-PL" sz="1400" dirty="0">
              <a:solidFill>
                <a:schemeClr val="tx1"/>
              </a:solidFill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5148064" y="1988840"/>
            <a:ext cx="1512168" cy="57606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err="1" smtClean="0">
                <a:solidFill>
                  <a:schemeClr val="tx1"/>
                </a:solidFill>
              </a:rPr>
              <a:t>Update</a:t>
            </a:r>
            <a:r>
              <a:rPr lang="pl-PL" sz="1400" dirty="0" smtClean="0">
                <a:solidFill>
                  <a:schemeClr val="tx1"/>
                </a:solidFill>
              </a:rPr>
              <a:t> RL </a:t>
            </a:r>
            <a:r>
              <a:rPr lang="pl-PL" sz="1400" dirty="0" err="1" smtClean="0">
                <a:solidFill>
                  <a:schemeClr val="tx1"/>
                </a:solidFill>
              </a:rPr>
              <a:t>values</a:t>
            </a:r>
            <a:r>
              <a:rPr lang="pl-PL" sz="1400" dirty="0" smtClean="0">
                <a:solidFill>
                  <a:schemeClr val="tx1"/>
                </a:solidFill>
              </a:rPr>
              <a:t/>
            </a:r>
            <a:br>
              <a:rPr lang="pl-PL" sz="1400" dirty="0" smtClean="0">
                <a:solidFill>
                  <a:schemeClr val="tx1"/>
                </a:solidFill>
              </a:rPr>
            </a:br>
            <a:r>
              <a:rPr lang="pl-PL" sz="1400" dirty="0" err="1" smtClean="0">
                <a:solidFill>
                  <a:schemeClr val="tx1"/>
                </a:solidFill>
              </a:rPr>
              <a:t>Remove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links</a:t>
            </a:r>
            <a:endParaRPr lang="pl-PL" sz="1400" dirty="0">
              <a:solidFill>
                <a:schemeClr val="tx1"/>
              </a:solidFill>
            </a:endParaRPr>
          </a:p>
        </p:txBody>
      </p:sp>
      <p:sp>
        <p:nvSpPr>
          <p:cNvPr id="22" name="Strzałka w prawo 21"/>
          <p:cNvSpPr/>
          <p:nvPr/>
        </p:nvSpPr>
        <p:spPr>
          <a:xfrm>
            <a:off x="6804248" y="2132856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Strzałka w prawo 22"/>
          <p:cNvSpPr/>
          <p:nvPr/>
        </p:nvSpPr>
        <p:spPr>
          <a:xfrm rot="10800000">
            <a:off x="6732240" y="2348880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3" name="Łącznik prosty ze strzałką 42"/>
          <p:cNvCxnSpPr/>
          <p:nvPr/>
        </p:nvCxnSpPr>
        <p:spPr>
          <a:xfrm>
            <a:off x="4860032" y="1340768"/>
            <a:ext cx="1008112" cy="576064"/>
          </a:xfrm>
          <a:prstGeom prst="straightConnector1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/>
          <p:nvPr/>
        </p:nvCxnSpPr>
        <p:spPr>
          <a:xfrm rot="16200000" flipH="1">
            <a:off x="6120172" y="2816932"/>
            <a:ext cx="504056" cy="144016"/>
          </a:xfrm>
          <a:prstGeom prst="straightConnector1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zaokrąglony 13"/>
          <p:cNvSpPr/>
          <p:nvPr/>
        </p:nvSpPr>
        <p:spPr>
          <a:xfrm>
            <a:off x="5148064" y="4437112"/>
            <a:ext cx="1584176" cy="57606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err="1" smtClean="0">
                <a:solidFill>
                  <a:schemeClr val="tx1"/>
                </a:solidFill>
              </a:rPr>
              <a:t>Add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new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concepts</a:t>
            </a:r>
            <a:endParaRPr lang="pl-PL" sz="1400" dirty="0" smtClean="0">
              <a:solidFill>
                <a:schemeClr val="tx1"/>
              </a:solidFill>
            </a:endParaRPr>
          </a:p>
          <a:p>
            <a:r>
              <a:rPr lang="pl-PL" sz="1400" dirty="0" err="1" smtClean="0">
                <a:solidFill>
                  <a:schemeClr val="tx1"/>
                </a:solidFill>
              </a:rPr>
              <a:t>Add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new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links</a:t>
            </a:r>
            <a:endParaRPr lang="pl-PL" sz="1400" dirty="0">
              <a:solidFill>
                <a:schemeClr val="tx1"/>
              </a:solidFill>
            </a:endParaRPr>
          </a:p>
        </p:txBody>
      </p:sp>
      <p:cxnSp>
        <p:nvCxnSpPr>
          <p:cNvPr id="15" name="Łącznik prosty ze strzałką 14"/>
          <p:cNvCxnSpPr/>
          <p:nvPr/>
        </p:nvCxnSpPr>
        <p:spPr>
          <a:xfrm rot="5400000">
            <a:off x="6084168" y="4005064"/>
            <a:ext cx="504056" cy="216024"/>
          </a:xfrm>
          <a:prstGeom prst="straightConnector1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trzałka w prawo 25"/>
          <p:cNvSpPr/>
          <p:nvPr/>
        </p:nvSpPr>
        <p:spPr>
          <a:xfrm>
            <a:off x="6876256" y="4509120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Strzałka w prawo 26"/>
          <p:cNvSpPr/>
          <p:nvPr/>
        </p:nvSpPr>
        <p:spPr>
          <a:xfrm rot="10800000">
            <a:off x="6804249" y="4725144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rostokąt zaokrąglony 28"/>
          <p:cNvSpPr/>
          <p:nvPr/>
        </p:nvSpPr>
        <p:spPr>
          <a:xfrm>
            <a:off x="7596336" y="1988840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4"/>
                </a:solidFill>
              </a:rPr>
              <a:t>Conceptnode</a:t>
            </a:r>
            <a:endParaRPr lang="pl-PL" dirty="0">
              <a:solidFill>
                <a:schemeClr val="accent4"/>
              </a:solidFill>
            </a:endParaRPr>
          </a:p>
        </p:txBody>
      </p:sp>
      <p:sp>
        <p:nvSpPr>
          <p:cNvPr id="31" name="Prostokąt zaokrąglony 30"/>
          <p:cNvSpPr/>
          <p:nvPr/>
        </p:nvSpPr>
        <p:spPr>
          <a:xfrm>
            <a:off x="3635896" y="5229200"/>
            <a:ext cx="1368152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2"/>
                </a:solidFill>
              </a:rPr>
              <a:t>Terminated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runtime</a:t>
            </a:r>
            <a:endParaRPr lang="pl-PL" dirty="0">
              <a:solidFill>
                <a:schemeClr val="accent2"/>
              </a:solidFill>
            </a:endParaRPr>
          </a:p>
        </p:txBody>
      </p:sp>
      <p:cxnSp>
        <p:nvCxnSpPr>
          <p:cNvPr id="32" name="Łącznik prosty ze strzałką 31"/>
          <p:cNvCxnSpPr/>
          <p:nvPr/>
        </p:nvCxnSpPr>
        <p:spPr>
          <a:xfrm rot="10800000" flipV="1">
            <a:off x="5076056" y="5085184"/>
            <a:ext cx="648072" cy="432048"/>
          </a:xfrm>
          <a:prstGeom prst="straightConnector1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rostokąt zaokrąglony 34"/>
          <p:cNvSpPr/>
          <p:nvPr/>
        </p:nvSpPr>
        <p:spPr>
          <a:xfrm>
            <a:off x="1691680" y="4437112"/>
            <a:ext cx="1728192" cy="57606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err="1" smtClean="0">
                <a:solidFill>
                  <a:schemeClr val="tx1"/>
                </a:solidFill>
              </a:rPr>
              <a:t>Ask</a:t>
            </a:r>
            <a:r>
              <a:rPr lang="pl-PL" sz="1400" dirty="0" smtClean="0">
                <a:solidFill>
                  <a:schemeClr val="tx1"/>
                </a:solidFill>
              </a:rPr>
              <a:t> for </a:t>
            </a:r>
            <a:r>
              <a:rPr lang="pl-PL" sz="1400" dirty="0" err="1" smtClean="0">
                <a:solidFill>
                  <a:schemeClr val="tx1"/>
                </a:solidFill>
              </a:rPr>
              <a:t>next</a:t>
            </a:r>
            <a:r>
              <a:rPr lang="pl-PL" sz="1400" dirty="0" smtClean="0">
                <a:solidFill>
                  <a:schemeClr val="tx1"/>
                </a:solidFill>
              </a:rPr>
              <a:t> action</a:t>
            </a:r>
          </a:p>
          <a:p>
            <a:r>
              <a:rPr lang="pl-PL" sz="1400" dirty="0" err="1" smtClean="0">
                <a:solidFill>
                  <a:schemeClr val="tx1"/>
                </a:solidFill>
              </a:rPr>
              <a:t>Create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new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runtime</a:t>
            </a:r>
            <a:endParaRPr lang="pl-PL" sz="1400" dirty="0" smtClean="0">
              <a:solidFill>
                <a:schemeClr val="tx1"/>
              </a:solidFill>
            </a:endParaRPr>
          </a:p>
        </p:txBody>
      </p:sp>
      <p:sp>
        <p:nvSpPr>
          <p:cNvPr id="36" name="Prostokąt zaokrąglony 35"/>
          <p:cNvSpPr/>
          <p:nvPr/>
        </p:nvSpPr>
        <p:spPr>
          <a:xfrm>
            <a:off x="7668344" y="4437112"/>
            <a:ext cx="108012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accent4"/>
                </a:solidFill>
              </a:rPr>
              <a:t>Conceptnode</a:t>
            </a:r>
            <a:endParaRPr lang="pl-PL" dirty="0">
              <a:solidFill>
                <a:schemeClr val="accent4"/>
              </a:solidFill>
            </a:endParaRPr>
          </a:p>
        </p:txBody>
      </p:sp>
      <p:sp>
        <p:nvSpPr>
          <p:cNvPr id="37" name="Strzałka w prawo 36"/>
          <p:cNvSpPr/>
          <p:nvPr/>
        </p:nvSpPr>
        <p:spPr>
          <a:xfrm rot="5400000">
            <a:off x="1727684" y="5337212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9" name="Łącznik prosty ze strzałką 38"/>
          <p:cNvCxnSpPr/>
          <p:nvPr/>
        </p:nvCxnSpPr>
        <p:spPr>
          <a:xfrm rot="10800000">
            <a:off x="2987824" y="5085184"/>
            <a:ext cx="576064" cy="360040"/>
          </a:xfrm>
          <a:prstGeom prst="straightConnector1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Prostokąt zaokrąglony 58"/>
          <p:cNvSpPr/>
          <p:nvPr/>
        </p:nvSpPr>
        <p:spPr>
          <a:xfrm>
            <a:off x="1619672" y="3140968"/>
            <a:ext cx="144016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accent2"/>
                </a:solidFill>
              </a:rPr>
              <a:t>New </a:t>
            </a:r>
            <a:r>
              <a:rPr lang="pl-PL" dirty="0" err="1" smtClean="0">
                <a:solidFill>
                  <a:schemeClr val="accent2"/>
                </a:solidFill>
              </a:rPr>
              <a:t>created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runtime</a:t>
            </a:r>
            <a:endParaRPr lang="pl-PL" dirty="0">
              <a:solidFill>
                <a:schemeClr val="accent2"/>
              </a:solidFill>
            </a:endParaRPr>
          </a:p>
        </p:txBody>
      </p:sp>
      <p:cxnSp>
        <p:nvCxnSpPr>
          <p:cNvPr id="60" name="Łącznik prosty ze strzałką 59"/>
          <p:cNvCxnSpPr/>
          <p:nvPr/>
        </p:nvCxnSpPr>
        <p:spPr>
          <a:xfrm rot="16200000" flipV="1">
            <a:off x="2159732" y="3969060"/>
            <a:ext cx="576064" cy="216024"/>
          </a:xfrm>
          <a:prstGeom prst="straightConnector1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Prostokąt zaokrąglony 64"/>
          <p:cNvSpPr/>
          <p:nvPr/>
        </p:nvSpPr>
        <p:spPr>
          <a:xfrm>
            <a:off x="1979712" y="1844824"/>
            <a:ext cx="864096" cy="57606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err="1" smtClean="0">
                <a:solidFill>
                  <a:schemeClr val="tx1"/>
                </a:solidFill>
              </a:rPr>
              <a:t>Execute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runtime</a:t>
            </a:r>
            <a:endParaRPr lang="pl-PL" sz="1400" dirty="0" smtClean="0">
              <a:solidFill>
                <a:schemeClr val="tx1"/>
              </a:solidFill>
            </a:endParaRPr>
          </a:p>
        </p:txBody>
      </p:sp>
      <p:cxnSp>
        <p:nvCxnSpPr>
          <p:cNvPr id="66" name="Łącznik prosty ze strzałką 65"/>
          <p:cNvCxnSpPr/>
          <p:nvPr/>
        </p:nvCxnSpPr>
        <p:spPr>
          <a:xfrm rot="5400000" flipH="1" flipV="1">
            <a:off x="2087724" y="2744924"/>
            <a:ext cx="576064" cy="72008"/>
          </a:xfrm>
          <a:prstGeom prst="straightConnector1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ze strzałką 66"/>
          <p:cNvCxnSpPr/>
          <p:nvPr/>
        </p:nvCxnSpPr>
        <p:spPr>
          <a:xfrm flipV="1">
            <a:off x="2627784" y="1268760"/>
            <a:ext cx="792088" cy="504056"/>
          </a:xfrm>
          <a:prstGeom prst="straightConnector1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ze strzałką 72"/>
          <p:cNvCxnSpPr/>
          <p:nvPr/>
        </p:nvCxnSpPr>
        <p:spPr>
          <a:xfrm rot="10800000">
            <a:off x="1691680" y="1484784"/>
            <a:ext cx="504056" cy="288032"/>
          </a:xfrm>
          <a:prstGeom prst="straightConnector1">
            <a:avLst/>
          </a:prstGeom>
          <a:ln w="63500"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Prostokąt zaokrąglony 77"/>
          <p:cNvSpPr/>
          <p:nvPr/>
        </p:nvSpPr>
        <p:spPr>
          <a:xfrm>
            <a:off x="539552" y="1052736"/>
            <a:ext cx="1080120" cy="864096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err="1" smtClean="0">
                <a:solidFill>
                  <a:schemeClr val="tx1"/>
                </a:solidFill>
              </a:rPr>
              <a:t>Discard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runtime</a:t>
            </a:r>
            <a:r>
              <a:rPr lang="pl-PL" sz="1400" dirty="0" smtClean="0">
                <a:solidFill>
                  <a:schemeClr val="tx1"/>
                </a:solidFill>
              </a:rPr>
              <a:t>, </a:t>
            </a:r>
            <a:r>
              <a:rPr lang="pl-PL" sz="1400" dirty="0" err="1" smtClean="0">
                <a:solidFill>
                  <a:schemeClr val="tx1"/>
                </a:solidFill>
              </a:rPr>
              <a:t>if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execution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has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failed</a:t>
            </a:r>
            <a:endParaRPr lang="pl-PL" sz="1400" dirty="0" smtClean="0">
              <a:solidFill>
                <a:schemeClr val="tx1"/>
              </a:solidFill>
            </a:endParaRPr>
          </a:p>
        </p:txBody>
      </p:sp>
      <p:sp>
        <p:nvSpPr>
          <p:cNvPr id="116" name="Strzałka w prawo 115"/>
          <p:cNvSpPr/>
          <p:nvPr/>
        </p:nvSpPr>
        <p:spPr>
          <a:xfrm rot="16200000">
            <a:off x="2159732" y="5337212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2" name="Łącznik łamany 61"/>
          <p:cNvCxnSpPr>
            <a:endCxn id="35" idx="1"/>
          </p:cNvCxnSpPr>
          <p:nvPr/>
        </p:nvCxnSpPr>
        <p:spPr>
          <a:xfrm rot="5400000">
            <a:off x="1079612" y="3465004"/>
            <a:ext cx="1872208" cy="648072"/>
          </a:xfrm>
          <a:prstGeom prst="bentConnector4">
            <a:avLst>
              <a:gd name="adj1" fmla="val 1282"/>
              <a:gd name="adj2" fmla="val 18889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pole tekstowe 179"/>
          <p:cNvSpPr txBox="1"/>
          <p:nvPr/>
        </p:nvSpPr>
        <p:spPr>
          <a:xfrm rot="16200000">
            <a:off x="121946" y="3587458"/>
            <a:ext cx="1618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Repeat</a:t>
            </a:r>
            <a:r>
              <a:rPr lang="pl-PL" dirty="0" smtClean="0"/>
              <a:t> N </a:t>
            </a:r>
            <a:r>
              <a:rPr lang="pl-PL" dirty="0" err="1" smtClean="0"/>
              <a:t>times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870888" y="404664"/>
            <a:ext cx="317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>
                <a:solidFill>
                  <a:schemeClr val="tx2"/>
                </a:solidFill>
              </a:rPr>
              <a:t>System design </a:t>
            </a:r>
            <a:r>
              <a:rPr lang="pl-PL" sz="2800" dirty="0" err="1" smtClean="0">
                <a:solidFill>
                  <a:schemeClr val="tx2"/>
                </a:solidFill>
              </a:rPr>
              <a:t>layers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3" name="Prostokąt zaokrąglony 2"/>
          <p:cNvSpPr/>
          <p:nvPr/>
        </p:nvSpPr>
        <p:spPr>
          <a:xfrm>
            <a:off x="539552" y="1268760"/>
            <a:ext cx="2232248" cy="10081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Virtual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Machine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539552" y="2492896"/>
            <a:ext cx="2232248" cy="10081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VM </a:t>
            </a:r>
            <a:r>
              <a:rPr lang="pl-PL" dirty="0" err="1" smtClean="0">
                <a:solidFill>
                  <a:schemeClr val="tx1"/>
                </a:solidFill>
              </a:rPr>
              <a:t>Instruction</a:t>
            </a:r>
            <a:r>
              <a:rPr lang="pl-PL" dirty="0" smtClean="0">
                <a:solidFill>
                  <a:schemeClr val="tx1"/>
                </a:solidFill>
              </a:rPr>
              <a:t> Set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539552" y="3717032"/>
            <a:ext cx="2232248" cy="10081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Concept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Programs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539552" y="4941168"/>
            <a:ext cx="2232248" cy="11521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Executable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runtimes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2987824" y="1268760"/>
            <a:ext cx="5184576" cy="10081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 smtClean="0">
                <a:solidFill>
                  <a:schemeClr val="tx1"/>
                </a:solidFill>
              </a:rPr>
              <a:t>One </a:t>
            </a:r>
            <a:r>
              <a:rPr lang="pl-PL" sz="1600" dirty="0" err="1" smtClean="0">
                <a:solidFill>
                  <a:schemeClr val="tx1"/>
                </a:solidFill>
              </a:rPr>
              <a:t>accumulator</a:t>
            </a:r>
            <a:r>
              <a:rPr lang="pl-PL" sz="1600" dirty="0" smtClean="0">
                <a:solidFill>
                  <a:schemeClr val="tx1"/>
                </a:solidFill>
              </a:rPr>
              <a:t> (</a:t>
            </a:r>
            <a:r>
              <a:rPr lang="pl-PL" sz="1600" dirty="0" err="1" smtClean="0">
                <a:solidFill>
                  <a:schemeClr val="tx1"/>
                </a:solidFill>
              </a:rPr>
              <a:t>int</a:t>
            </a:r>
            <a:r>
              <a:rPr lang="pl-PL" sz="1600" dirty="0" smtClean="0">
                <a:solidFill>
                  <a:schemeClr val="tx1"/>
                </a:solidFill>
              </a:rPr>
              <a:t>), one IDX register (</a:t>
            </a:r>
            <a:r>
              <a:rPr lang="pl-PL" sz="1600" dirty="0" err="1" smtClean="0">
                <a:solidFill>
                  <a:schemeClr val="tx1"/>
                </a:solidFill>
              </a:rPr>
              <a:t>int</a:t>
            </a:r>
            <a:r>
              <a:rPr lang="pl-PL" sz="1600" dirty="0" smtClean="0">
                <a:solidFill>
                  <a:schemeClr val="tx1"/>
                </a:solidFill>
              </a:rPr>
              <a:t>),</a:t>
            </a:r>
            <a:br>
              <a:rPr lang="pl-PL" sz="1600" dirty="0" smtClean="0">
                <a:solidFill>
                  <a:schemeClr val="tx1"/>
                </a:solidFill>
              </a:rPr>
            </a:br>
            <a:r>
              <a:rPr lang="pl-PL" sz="1600" dirty="0" smtClean="0">
                <a:solidFill>
                  <a:schemeClr val="tx1"/>
                </a:solidFill>
              </a:rPr>
              <a:t>ZERO flag, MINUS flag, </a:t>
            </a:r>
            <a:r>
              <a:rPr lang="pl-PL" sz="1600" dirty="0" err="1" smtClean="0">
                <a:solidFill>
                  <a:schemeClr val="tx1"/>
                </a:solidFill>
              </a:rPr>
              <a:t>local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static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memory</a:t>
            </a:r>
            <a:r>
              <a:rPr lang="pl-PL" sz="1600" dirty="0" smtClean="0">
                <a:solidFill>
                  <a:schemeClr val="tx1"/>
                </a:solidFill>
              </a:rPr>
              <a:t> (</a:t>
            </a:r>
            <a:r>
              <a:rPr lang="pl-PL" sz="1600" dirty="0" err="1" smtClean="0">
                <a:solidFill>
                  <a:schemeClr val="tx1"/>
                </a:solidFill>
              </a:rPr>
              <a:t>int</a:t>
            </a:r>
            <a:r>
              <a:rPr lang="pl-PL" sz="1600" dirty="0" smtClean="0">
                <a:solidFill>
                  <a:schemeClr val="tx1"/>
                </a:solidFill>
              </a:rPr>
              <a:t> *), </a:t>
            </a:r>
            <a:br>
              <a:rPr lang="pl-PL" sz="1600" dirty="0" smtClean="0">
                <a:solidFill>
                  <a:schemeClr val="tx1"/>
                </a:solidFill>
              </a:rPr>
            </a:br>
            <a:r>
              <a:rPr lang="pl-PL" sz="1600" dirty="0" smtClean="0">
                <a:solidFill>
                  <a:schemeClr val="tx1"/>
                </a:solidFill>
              </a:rPr>
              <a:t>one </a:t>
            </a:r>
            <a:r>
              <a:rPr lang="pl-PL" sz="1600" dirty="0" err="1" smtClean="0">
                <a:solidFill>
                  <a:schemeClr val="tx1"/>
                </a:solidFill>
              </a:rPr>
              <a:t>output</a:t>
            </a:r>
            <a:r>
              <a:rPr lang="pl-PL" sz="1600" dirty="0" smtClean="0">
                <a:solidFill>
                  <a:schemeClr val="tx1"/>
                </a:solidFill>
              </a:rPr>
              <a:t> (</a:t>
            </a:r>
            <a:r>
              <a:rPr lang="pl-PL" sz="1600" dirty="0" err="1" smtClean="0">
                <a:solidFill>
                  <a:schemeClr val="tx1"/>
                </a:solidFill>
              </a:rPr>
              <a:t>int</a:t>
            </a:r>
            <a:r>
              <a:rPr lang="pl-PL" sz="1600" dirty="0" smtClean="0">
                <a:solidFill>
                  <a:schemeClr val="tx1"/>
                </a:solidFill>
              </a:rPr>
              <a:t> *), N&gt;0 </a:t>
            </a:r>
            <a:r>
              <a:rPr lang="pl-PL" sz="1600" dirty="0" err="1" smtClean="0">
                <a:solidFill>
                  <a:schemeClr val="tx1"/>
                </a:solidFill>
              </a:rPr>
              <a:t>inputs</a:t>
            </a:r>
            <a:r>
              <a:rPr lang="pl-PL" sz="1600" dirty="0" smtClean="0">
                <a:solidFill>
                  <a:schemeClr val="tx1"/>
                </a:solidFill>
              </a:rPr>
              <a:t> (</a:t>
            </a:r>
            <a:r>
              <a:rPr lang="pl-PL" sz="1600" dirty="0" err="1" smtClean="0">
                <a:solidFill>
                  <a:schemeClr val="tx1"/>
                </a:solidFill>
              </a:rPr>
              <a:t>int</a:t>
            </a:r>
            <a:r>
              <a:rPr lang="pl-PL" sz="1600" dirty="0" smtClean="0">
                <a:solidFill>
                  <a:schemeClr val="tx1"/>
                </a:solidFill>
              </a:rPr>
              <a:t> *), </a:t>
            </a:r>
            <a:r>
              <a:rPr lang="pl-PL" sz="1600" dirty="0" err="1" smtClean="0">
                <a:solidFill>
                  <a:schemeClr val="tx1"/>
                </a:solidFill>
              </a:rPr>
              <a:t>now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int</a:t>
            </a:r>
            <a:r>
              <a:rPr lang="pl-PL" sz="1600" dirty="0" smtClean="0">
                <a:solidFill>
                  <a:schemeClr val="tx1"/>
                </a:solidFill>
              </a:rPr>
              <a:t> == 16 </a:t>
            </a:r>
            <a:r>
              <a:rPr lang="pl-PL" sz="1600" dirty="0" err="1" smtClean="0">
                <a:solidFill>
                  <a:schemeClr val="tx1"/>
                </a:solidFill>
              </a:rPr>
              <a:t>bits</a:t>
            </a:r>
            <a:r>
              <a:rPr lang="pl-PL" sz="1600" dirty="0" smtClean="0">
                <a:solidFill>
                  <a:schemeClr val="tx1"/>
                </a:solidFill>
              </a:rPr>
              <a:t>.</a:t>
            </a:r>
            <a:endParaRPr lang="pl-PL" sz="1600" dirty="0">
              <a:solidFill>
                <a:schemeClr val="tx1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2987824" y="2492896"/>
            <a:ext cx="5184576" cy="10081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 smtClean="0">
                <a:solidFill>
                  <a:schemeClr val="tx1"/>
                </a:solidFill>
              </a:rPr>
              <a:t>50+ </a:t>
            </a:r>
            <a:r>
              <a:rPr lang="pl-PL" sz="1600" dirty="0" err="1" smtClean="0">
                <a:solidFill>
                  <a:schemeClr val="tx1"/>
                </a:solidFill>
              </a:rPr>
              <a:t>machine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code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instructions</a:t>
            </a:r>
            <a:r>
              <a:rPr lang="pl-PL" sz="1600" dirty="0" smtClean="0">
                <a:solidFill>
                  <a:schemeClr val="tx1"/>
                </a:solidFill>
              </a:rPr>
              <a:t>, </a:t>
            </a:r>
            <a:r>
              <a:rPr lang="pl-PL" sz="1600" dirty="0" err="1" smtClean="0">
                <a:solidFill>
                  <a:schemeClr val="tx1"/>
                </a:solidFill>
              </a:rPr>
              <a:t>fixed</a:t>
            </a:r>
            <a:r>
              <a:rPr lang="pl-PL" sz="1600" dirty="0" smtClean="0">
                <a:solidFill>
                  <a:schemeClr val="tx1"/>
                </a:solidFill>
              </a:rPr>
              <a:t> but </a:t>
            </a:r>
            <a:r>
              <a:rPr lang="pl-PL" sz="1600" dirty="0" err="1" smtClean="0">
                <a:solidFill>
                  <a:schemeClr val="tx1"/>
                </a:solidFill>
              </a:rPr>
              <a:t>customizable</a:t>
            </a:r>
            <a:r>
              <a:rPr lang="pl-PL" sz="1600" dirty="0" smtClean="0">
                <a:solidFill>
                  <a:schemeClr val="tx1"/>
                </a:solidFill>
              </a:rPr>
              <a:t>, </a:t>
            </a:r>
            <a:r>
              <a:rPr lang="pl-PL" sz="1600" dirty="0" err="1" smtClean="0">
                <a:solidFill>
                  <a:schemeClr val="tx1"/>
                </a:solidFill>
              </a:rPr>
              <a:t>resembling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those</a:t>
            </a:r>
            <a:r>
              <a:rPr lang="pl-PL" sz="1600" dirty="0" smtClean="0">
                <a:solidFill>
                  <a:schemeClr val="tx1"/>
                </a:solidFill>
              </a:rPr>
              <a:t> of </a:t>
            </a:r>
            <a:r>
              <a:rPr lang="pl-PL" sz="1600" dirty="0" err="1" smtClean="0">
                <a:solidFill>
                  <a:schemeClr val="tx1"/>
                </a:solidFill>
              </a:rPr>
              <a:t>early</a:t>
            </a:r>
            <a:r>
              <a:rPr lang="pl-PL" sz="1600" dirty="0" smtClean="0">
                <a:solidFill>
                  <a:schemeClr val="tx1"/>
                </a:solidFill>
              </a:rPr>
              <a:t> 1980s </a:t>
            </a:r>
            <a:r>
              <a:rPr lang="pl-PL" sz="1600" dirty="0" err="1" smtClean="0">
                <a:solidFill>
                  <a:schemeClr val="tx1"/>
                </a:solidFill>
              </a:rPr>
              <a:t>microprocessors</a:t>
            </a:r>
            <a:r>
              <a:rPr lang="pl-PL" sz="1600" dirty="0" smtClean="0">
                <a:solidFill>
                  <a:schemeClr val="tx1"/>
                </a:solidFill>
              </a:rPr>
              <a:t>, plus</a:t>
            </a:r>
            <a:br>
              <a:rPr lang="pl-PL" sz="1600" dirty="0" smtClean="0">
                <a:solidFill>
                  <a:schemeClr val="tx1"/>
                </a:solidFill>
              </a:rPr>
            </a:br>
            <a:r>
              <a:rPr lang="pl-PL" sz="1600" dirty="0" err="1" smtClean="0">
                <a:solidFill>
                  <a:schemeClr val="tx1"/>
                </a:solidFill>
              </a:rPr>
              <a:t>special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purpose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instructions</a:t>
            </a:r>
            <a:r>
              <a:rPr lang="pl-PL" sz="1600" dirty="0" smtClean="0">
                <a:solidFill>
                  <a:schemeClr val="tx1"/>
                </a:solidFill>
              </a:rPr>
              <a:t>, </a:t>
            </a:r>
            <a:r>
              <a:rPr lang="pl-PL" sz="1600" dirty="0" err="1" smtClean="0">
                <a:solidFill>
                  <a:schemeClr val="tx1"/>
                </a:solidFill>
              </a:rPr>
              <a:t>like</a:t>
            </a:r>
            <a:r>
              <a:rPr lang="pl-PL" sz="1600" dirty="0" smtClean="0">
                <a:solidFill>
                  <a:schemeClr val="tx1"/>
                </a:solidFill>
              </a:rPr>
              <a:t> WAIT.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987824" y="3717032"/>
            <a:ext cx="5184576" cy="10081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 smtClean="0">
                <a:solidFill>
                  <a:schemeClr val="tx1"/>
                </a:solidFill>
              </a:rPr>
              <a:t>Program Generator </a:t>
            </a:r>
            <a:r>
              <a:rPr lang="pl-PL" sz="1600" dirty="0" err="1" smtClean="0">
                <a:solidFill>
                  <a:schemeClr val="tx1"/>
                </a:solidFill>
              </a:rPr>
              <a:t>makes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short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programs</a:t>
            </a:r>
            <a:r>
              <a:rPr lang="pl-PL" sz="1600" dirty="0" smtClean="0">
                <a:solidFill>
                  <a:schemeClr val="tx1"/>
                </a:solidFill>
              </a:rPr>
              <a:t>, 4-7 </a:t>
            </a:r>
            <a:r>
              <a:rPr lang="pl-PL" sz="1600" dirty="0" err="1" smtClean="0">
                <a:solidFill>
                  <a:schemeClr val="tx1"/>
                </a:solidFill>
              </a:rPr>
              <a:t>instructions</a:t>
            </a:r>
            <a:r>
              <a:rPr lang="pl-PL" sz="1600" dirty="0" smtClean="0">
                <a:solidFill>
                  <a:schemeClr val="tx1"/>
                </a:solidFill>
              </a:rPr>
              <a:t> long.  A </a:t>
            </a:r>
            <a:r>
              <a:rPr lang="pl-PL" sz="1600" dirty="0" err="1" smtClean="0">
                <a:solidFill>
                  <a:schemeClr val="tx1"/>
                </a:solidFill>
              </a:rPr>
              <a:t>heuristic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search</a:t>
            </a:r>
            <a:r>
              <a:rPr lang="pl-PL" sz="1600" dirty="0" smtClean="0">
                <a:solidFill>
                  <a:schemeClr val="tx1"/>
                </a:solidFill>
              </a:rPr>
              <a:t>, </a:t>
            </a:r>
            <a:r>
              <a:rPr lang="pl-PL" sz="1600" dirty="0" err="1" smtClean="0">
                <a:solidFill>
                  <a:schemeClr val="tx1"/>
                </a:solidFill>
              </a:rPr>
              <a:t>applying</a:t>
            </a:r>
            <a:r>
              <a:rPr lang="pl-PL" sz="1600" dirty="0" smtClean="0">
                <a:solidFill>
                  <a:schemeClr val="tx1"/>
                </a:solidFill>
              </a:rPr>
              <a:t> 30+ </a:t>
            </a:r>
            <a:r>
              <a:rPr lang="pl-PL" sz="1600" dirty="0" err="1" smtClean="0">
                <a:solidFill>
                  <a:schemeClr val="tx1"/>
                </a:solidFill>
              </a:rPr>
              <a:t>rules</a:t>
            </a:r>
            <a:r>
              <a:rPr lang="pl-PL" sz="1600" dirty="0" smtClean="0">
                <a:solidFill>
                  <a:schemeClr val="tx1"/>
                </a:solidFill>
              </a:rPr>
              <a:t>, </a:t>
            </a:r>
            <a:r>
              <a:rPr lang="pl-PL" sz="1600" dirty="0" err="1" smtClean="0">
                <a:solidFill>
                  <a:schemeClr val="tx1"/>
                </a:solidFill>
              </a:rPr>
              <a:t>reduces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the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space</a:t>
            </a:r>
            <a:r>
              <a:rPr lang="pl-PL" sz="1600" dirty="0" smtClean="0">
                <a:solidFill>
                  <a:schemeClr val="tx1"/>
                </a:solidFill>
              </a:rPr>
              <a:t> of 10</a:t>
            </a:r>
            <a:r>
              <a:rPr lang="pl-PL" sz="1600" baseline="30000" dirty="0" smtClean="0">
                <a:solidFill>
                  <a:schemeClr val="tx1"/>
                </a:solidFill>
              </a:rPr>
              <a:t>20 </a:t>
            </a:r>
            <a:r>
              <a:rPr lang="pl-PL" sz="1600" dirty="0" err="1" smtClean="0">
                <a:solidFill>
                  <a:schemeClr val="tx1"/>
                </a:solidFill>
              </a:rPr>
              <a:t>programs</a:t>
            </a:r>
            <a:r>
              <a:rPr lang="pl-PL" sz="1600" dirty="0" smtClean="0">
                <a:solidFill>
                  <a:schemeClr val="tx1"/>
                </a:solidFill>
              </a:rPr>
              <a:t> to </a:t>
            </a:r>
            <a:r>
              <a:rPr lang="pl-PL" sz="1600" baseline="-20000" dirty="0" smtClean="0">
                <a:solidFill>
                  <a:schemeClr val="tx1"/>
                </a:solidFill>
              </a:rPr>
              <a:t>˜</a:t>
            </a:r>
            <a:r>
              <a:rPr lang="pl-PL" sz="1600" dirty="0" smtClean="0">
                <a:solidFill>
                  <a:schemeClr val="tx1"/>
                </a:solidFill>
              </a:rPr>
              <a:t> 10</a:t>
            </a:r>
            <a:r>
              <a:rPr lang="pl-PL" sz="1600" baseline="30000" dirty="0" smtClean="0">
                <a:solidFill>
                  <a:schemeClr val="tx1"/>
                </a:solidFill>
              </a:rPr>
              <a:t>8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useful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ones</a:t>
            </a:r>
            <a:r>
              <a:rPr lang="pl-PL" sz="1600" dirty="0" smtClean="0">
                <a:solidFill>
                  <a:schemeClr val="tx1"/>
                </a:solidFill>
              </a:rPr>
              <a:t>.</a:t>
            </a:r>
            <a:endParaRPr lang="pl-PL" sz="1600" baseline="30000" dirty="0">
              <a:solidFill>
                <a:schemeClr val="tx1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2987824" y="4941168"/>
            <a:ext cx="5184576" cy="11521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dirty="0" err="1" smtClean="0">
                <a:solidFill>
                  <a:schemeClr val="tx1"/>
                </a:solidFill>
              </a:rPr>
              <a:t>Sorting</a:t>
            </a:r>
            <a:r>
              <a:rPr lang="pl-PL" sz="1600" dirty="0" smtClean="0">
                <a:solidFill>
                  <a:schemeClr val="tx1"/>
                </a:solidFill>
              </a:rPr>
              <a:t> out </a:t>
            </a:r>
            <a:r>
              <a:rPr lang="pl-PL" sz="1600" dirty="0" err="1" smtClean="0">
                <a:solidFill>
                  <a:schemeClr val="tx1"/>
                </a:solidFill>
              </a:rPr>
              <a:t>useless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concept</a:t>
            </a:r>
            <a:r>
              <a:rPr lang="pl-PL" sz="1600" dirty="0" smtClean="0">
                <a:solidFill>
                  <a:schemeClr val="tx1"/>
                </a:solidFill>
              </a:rPr>
              <a:t>/</a:t>
            </a:r>
            <a:r>
              <a:rPr lang="pl-PL" sz="1600" dirty="0" err="1" smtClean="0">
                <a:solidFill>
                  <a:schemeClr val="tx1"/>
                </a:solidFill>
              </a:rPr>
              <a:t>links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continues</a:t>
            </a:r>
            <a:r>
              <a:rPr lang="pl-PL" sz="1600" dirty="0" smtClean="0">
                <a:solidFill>
                  <a:schemeClr val="tx1"/>
                </a:solidFill>
              </a:rPr>
              <a:t> for </a:t>
            </a:r>
            <a:r>
              <a:rPr lang="pl-PL" sz="1600" dirty="0" err="1" smtClean="0">
                <a:solidFill>
                  <a:schemeClr val="tx1"/>
                </a:solidFill>
              </a:rPr>
              <a:t>programs</a:t>
            </a:r>
            <a:r>
              <a:rPr lang="pl-PL" sz="1600" dirty="0" smtClean="0">
                <a:solidFill>
                  <a:schemeClr val="tx1"/>
                </a:solidFill>
              </a:rPr>
              <a:t>: </a:t>
            </a:r>
            <a:r>
              <a:rPr lang="pl-PL" sz="1600" dirty="0" err="1" smtClean="0">
                <a:solidFill>
                  <a:schemeClr val="tx1"/>
                </a:solidFill>
              </a:rPr>
              <a:t>reporting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fatal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errors</a:t>
            </a:r>
            <a:r>
              <a:rPr lang="pl-PL" sz="1600" dirty="0" smtClean="0">
                <a:solidFill>
                  <a:schemeClr val="tx1"/>
                </a:solidFill>
              </a:rPr>
              <a:t> (</a:t>
            </a:r>
            <a:r>
              <a:rPr lang="pl-PL" sz="1600" dirty="0" err="1" smtClean="0">
                <a:solidFill>
                  <a:schemeClr val="tx1"/>
                </a:solidFill>
              </a:rPr>
              <a:t>e.g</a:t>
            </a:r>
            <a:r>
              <a:rPr lang="pl-PL" sz="1600" dirty="0" smtClean="0">
                <a:solidFill>
                  <a:schemeClr val="tx1"/>
                </a:solidFill>
              </a:rPr>
              <a:t>. out of </a:t>
            </a:r>
            <a:r>
              <a:rPr lang="pl-PL" sz="1600" dirty="0" err="1" smtClean="0">
                <a:solidFill>
                  <a:schemeClr val="tx1"/>
                </a:solidFill>
              </a:rPr>
              <a:t>range</a:t>
            </a:r>
            <a:r>
              <a:rPr lang="pl-PL" sz="1600" dirty="0" smtClean="0">
                <a:solidFill>
                  <a:schemeClr val="tx1"/>
                </a:solidFill>
              </a:rPr>
              <a:t>),  </a:t>
            </a:r>
            <a:r>
              <a:rPr lang="pl-PL" sz="1600" dirty="0" err="1" smtClean="0">
                <a:solidFill>
                  <a:schemeClr val="tx1"/>
                </a:solidFill>
              </a:rPr>
              <a:t>running</a:t>
            </a:r>
            <a:r>
              <a:rPr lang="pl-PL" sz="1600" dirty="0" smtClean="0">
                <a:solidFill>
                  <a:schemeClr val="tx1"/>
                </a:solidFill>
              </a:rPr>
              <a:t> out of resources (</a:t>
            </a:r>
            <a:r>
              <a:rPr lang="pl-PL" sz="1600" dirty="0" err="1" smtClean="0">
                <a:solidFill>
                  <a:schemeClr val="tx1"/>
                </a:solidFill>
              </a:rPr>
              <a:t>infinite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loop</a:t>
            </a:r>
            <a:r>
              <a:rPr lang="pl-PL" sz="1600" dirty="0" smtClean="0">
                <a:solidFill>
                  <a:schemeClr val="tx1"/>
                </a:solidFill>
              </a:rPr>
              <a:t>), correct but </a:t>
            </a:r>
            <a:r>
              <a:rPr lang="pl-PL" sz="1600" dirty="0" err="1" smtClean="0">
                <a:solidFill>
                  <a:schemeClr val="tx1"/>
                </a:solidFill>
              </a:rPr>
              <a:t>rarely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utilized</a:t>
            </a:r>
            <a:r>
              <a:rPr lang="pl-PL" sz="1600" dirty="0" smtClean="0">
                <a:solidFill>
                  <a:schemeClr val="tx1"/>
                </a:solidFill>
              </a:rPr>
              <a:t>, </a:t>
            </a:r>
            <a:r>
              <a:rPr lang="pl-PL" sz="1600" dirty="0" err="1" smtClean="0">
                <a:solidFill>
                  <a:schemeClr val="tx1"/>
                </a:solidFill>
              </a:rPr>
              <a:t>useless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in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terms</a:t>
            </a:r>
            <a:r>
              <a:rPr lang="pl-PL" sz="1600" dirty="0" smtClean="0">
                <a:solidFill>
                  <a:schemeClr val="tx1"/>
                </a:solidFill>
              </a:rPr>
              <a:t> of RL, </a:t>
            </a:r>
            <a:r>
              <a:rPr lang="pl-PL" sz="1600" dirty="0" err="1" smtClean="0">
                <a:solidFill>
                  <a:schemeClr val="tx1"/>
                </a:solidFill>
              </a:rPr>
              <a:t>those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that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just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didn’t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have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luck</a:t>
            </a:r>
            <a:r>
              <a:rPr lang="pl-PL" sz="1600" dirty="0" smtClean="0">
                <a:solidFill>
                  <a:schemeClr val="tx1"/>
                </a:solidFill>
              </a:rPr>
              <a:t>.</a:t>
            </a:r>
            <a:endParaRPr lang="pl-PL" sz="1600" dirty="0">
              <a:solidFill>
                <a:schemeClr val="tx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 rot="16200000">
            <a:off x="7925019" y="1588150"/>
            <a:ext cx="100811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PHYSICS</a:t>
            </a:r>
            <a:endParaRPr lang="en-US" dirty="0"/>
          </a:p>
        </p:txBody>
      </p:sp>
      <p:sp>
        <p:nvSpPr>
          <p:cNvPr id="12" name="pole tekstowe 11"/>
          <p:cNvSpPr txBox="1"/>
          <p:nvPr/>
        </p:nvSpPr>
        <p:spPr>
          <a:xfrm rot="16200000">
            <a:off x="7781001" y="4036423"/>
            <a:ext cx="129614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CHEMISTRY</a:t>
            </a:r>
            <a:endParaRPr lang="en-US" dirty="0"/>
          </a:p>
        </p:txBody>
      </p:sp>
      <p:sp>
        <p:nvSpPr>
          <p:cNvPr id="13" name="pole tekstowe 12"/>
          <p:cNvSpPr txBox="1"/>
          <p:nvPr/>
        </p:nvSpPr>
        <p:spPr>
          <a:xfrm rot="16200000">
            <a:off x="7781004" y="2740278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ELEMENTS</a:t>
            </a:r>
            <a:endParaRPr lang="en-US" dirty="0"/>
          </a:p>
        </p:txBody>
      </p:sp>
      <p:sp>
        <p:nvSpPr>
          <p:cNvPr id="14" name="pole tekstowe 13"/>
          <p:cNvSpPr txBox="1"/>
          <p:nvPr/>
        </p:nvSpPr>
        <p:spPr>
          <a:xfrm rot="16200000">
            <a:off x="7817006" y="5296562"/>
            <a:ext cx="122413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dirty="0" smtClean="0"/>
              <a:t>      LIFE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036951" y="404664"/>
            <a:ext cx="4843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err="1" smtClean="0">
                <a:solidFill>
                  <a:schemeClr val="tx2"/>
                </a:solidFill>
              </a:rPr>
              <a:t>Internal</a:t>
            </a:r>
            <a:r>
              <a:rPr lang="pl-PL" sz="2800" dirty="0" smtClean="0">
                <a:solidFill>
                  <a:schemeClr val="tx2"/>
                </a:solidFill>
              </a:rPr>
              <a:t> program/data </a:t>
            </a:r>
            <a:r>
              <a:rPr lang="pl-PL" sz="2800" dirty="0" err="1" smtClean="0">
                <a:solidFill>
                  <a:schemeClr val="tx2"/>
                </a:solidFill>
              </a:rPr>
              <a:t>structure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11560" y="3555013"/>
            <a:ext cx="5811206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prog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(const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pl-PL" sz="1400" b="1" dirty="0" smtClean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1,..., const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pl-PL" sz="1400" b="1" dirty="0" smtClean="0">
                <a:latin typeface="Courier New" pitchFamily="49" charset="0"/>
                <a:cs typeface="Courier New" pitchFamily="49" charset="0"/>
              </a:rPr>
              <a:t>_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pl-PL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pl-PL" sz="1400" b="1" dirty="0" smtClean="0">
                <a:latin typeface="Courier New" pitchFamily="49" charset="0"/>
                <a:cs typeface="Courier New" pitchFamily="49" charset="0"/>
              </a:rPr>
            </a:br>
            <a:r>
              <a:rPr lang="pl-PL" sz="14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 static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memory[size];</a:t>
            </a:r>
            <a:endParaRPr lang="pl-PL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l-PL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program code</a:t>
            </a:r>
            <a:r>
              <a:rPr lang="pl-PL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here</a:t>
            </a:r>
            <a:endParaRPr lang="pl-PL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l-PL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l-PL" sz="1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1124744"/>
            <a:ext cx="811517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smtClean="0"/>
              <a:t>All </a:t>
            </a:r>
            <a:r>
              <a:rPr lang="pl-PL" dirty="0" err="1" smtClean="0"/>
              <a:t>concept</a:t>
            </a:r>
            <a:r>
              <a:rPr lang="pl-PL" dirty="0" smtClean="0"/>
              <a:t> </a:t>
            </a:r>
            <a:r>
              <a:rPr lang="pl-PL" dirty="0" err="1" smtClean="0"/>
              <a:t>share</a:t>
            </a:r>
            <a:r>
              <a:rPr lang="pl-PL" dirty="0" smtClean="0"/>
              <a:t> and </a:t>
            </a:r>
            <a:r>
              <a:rPr lang="pl-PL" dirty="0" err="1" smtClean="0"/>
              <a:t>exchange</a:t>
            </a:r>
            <a:r>
              <a:rPr lang="pl-PL" dirty="0" smtClean="0"/>
              <a:t> data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same </a:t>
            </a:r>
            <a:r>
              <a:rPr lang="pl-PL" dirty="0" err="1" smtClean="0"/>
              <a:t>common</a:t>
            </a:r>
            <a:r>
              <a:rPr lang="pl-PL" dirty="0" smtClean="0"/>
              <a:t> </a:t>
            </a:r>
            <a:r>
              <a:rPr lang="pl-PL" dirty="0" err="1" smtClean="0"/>
              <a:t>type</a:t>
            </a:r>
            <a:r>
              <a:rPr lang="pl-PL" dirty="0" smtClean="0"/>
              <a:t> </a:t>
            </a:r>
            <a:r>
              <a:rPr lang="pl-PL" dirty="0" err="1" smtClean="0">
                <a:solidFill>
                  <a:srgbClr val="FF0000"/>
                </a:solidFill>
              </a:rPr>
              <a:t>int</a:t>
            </a:r>
            <a:r>
              <a:rPr lang="pl-PL" dirty="0" smtClean="0">
                <a:solidFill>
                  <a:srgbClr val="FF0000"/>
                </a:solidFill>
              </a:rPr>
              <a:t>[n]</a:t>
            </a:r>
            <a:r>
              <a:rPr lang="pl-PL" dirty="0" smtClean="0"/>
              <a:t>, </a:t>
            </a:r>
            <a:r>
              <a:rPr lang="pl-PL" dirty="0" err="1" smtClean="0"/>
              <a:t>i.e</a:t>
            </a:r>
            <a:r>
              <a:rPr lang="pl-PL" dirty="0" smtClean="0"/>
              <a:t>. a </a:t>
            </a:r>
            <a:r>
              <a:rPr lang="pl-PL" dirty="0" err="1" smtClean="0"/>
              <a:t>vector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 err="1" smtClean="0"/>
              <a:t>array</a:t>
            </a:r>
            <a:r>
              <a:rPr lang="pl-PL" dirty="0" smtClean="0"/>
              <a:t>) of </a:t>
            </a:r>
            <a:r>
              <a:rPr lang="pl-PL" dirty="0" smtClean="0">
                <a:solidFill>
                  <a:srgbClr val="FF0000"/>
                </a:solidFill>
              </a:rPr>
              <a:t>n</a:t>
            </a:r>
            <a:r>
              <a:rPr lang="pl-PL" dirty="0" smtClean="0"/>
              <a:t> </a:t>
            </a:r>
            <a:r>
              <a:rPr lang="pl-PL" dirty="0" err="1" smtClean="0"/>
              <a:t>integers</a:t>
            </a:r>
            <a:r>
              <a:rPr lang="pl-PL" dirty="0" smtClean="0"/>
              <a:t>.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>
                <a:solidFill>
                  <a:srgbClr val="FF0000"/>
                </a:solidFill>
              </a:rPr>
              <a:t>int</a:t>
            </a:r>
            <a:r>
              <a:rPr lang="pl-PL" dirty="0" smtClean="0"/>
              <a:t> → </a:t>
            </a:r>
            <a:r>
              <a:rPr lang="pl-PL" dirty="0" smtClean="0">
                <a:solidFill>
                  <a:srgbClr val="FF0000"/>
                </a:solidFill>
              </a:rPr>
              <a:t>int16_t</a:t>
            </a:r>
            <a:r>
              <a:rPr lang="pl-PL" dirty="0" smtClean="0"/>
              <a:t> (16-bit)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current</a:t>
            </a:r>
            <a:r>
              <a:rPr lang="pl-PL" dirty="0" smtClean="0"/>
              <a:t> </a:t>
            </a:r>
            <a:r>
              <a:rPr lang="pl-PL" dirty="0" err="1" smtClean="0"/>
              <a:t>implementation</a:t>
            </a:r>
            <a:r>
              <a:rPr lang="pl-PL" dirty="0" smtClean="0"/>
              <a:t>.</a:t>
            </a:r>
            <a:endParaRPr lang="en-US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21424" y="4820959"/>
            <a:ext cx="7694992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err="1" smtClean="0"/>
              <a:t>Each</a:t>
            </a:r>
            <a:r>
              <a:rPr lang="pl-PL" dirty="0" smtClean="0"/>
              <a:t> program </a:t>
            </a:r>
            <a:r>
              <a:rPr lang="pl-PL" dirty="0" err="1" smtClean="0"/>
              <a:t>consists</a:t>
            </a:r>
            <a:r>
              <a:rPr lang="pl-PL" dirty="0" smtClean="0"/>
              <a:t> of: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N&gt;0 </a:t>
            </a:r>
            <a:r>
              <a:rPr lang="pl-PL" dirty="0" err="1" smtClean="0"/>
              <a:t>const</a:t>
            </a:r>
            <a:r>
              <a:rPr lang="pl-PL" dirty="0" smtClean="0"/>
              <a:t> </a:t>
            </a:r>
            <a:r>
              <a:rPr lang="pl-PL" dirty="0" err="1" smtClean="0"/>
              <a:t>input</a:t>
            </a:r>
            <a:r>
              <a:rPr lang="pl-PL" dirty="0" smtClean="0"/>
              <a:t> </a:t>
            </a:r>
            <a:r>
              <a:rPr lang="pl-PL" dirty="0" err="1" smtClean="0"/>
              <a:t>vectors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(</a:t>
            </a:r>
            <a:r>
              <a:rPr lang="pl-PL" dirty="0" err="1" smtClean="0"/>
              <a:t>cannot</a:t>
            </a:r>
            <a:r>
              <a:rPr lang="pl-PL" dirty="0" smtClean="0"/>
              <a:t> be </a:t>
            </a:r>
            <a:r>
              <a:rPr lang="pl-PL" dirty="0" err="1" smtClean="0"/>
              <a:t>overwritten</a:t>
            </a:r>
            <a:r>
              <a:rPr lang="pl-PL" dirty="0" smtClean="0"/>
              <a:t>), </a:t>
            </a:r>
            <a:r>
              <a:rPr lang="pl-PL" dirty="0" err="1" smtClean="0"/>
              <a:t>length</a:t>
            </a:r>
            <a:r>
              <a:rPr lang="pl-PL" dirty="0" smtClean="0"/>
              <a:t> </a:t>
            </a:r>
            <a:r>
              <a:rPr lang="pl-PL" dirty="0" err="1" smtClean="0"/>
              <a:t>known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runtime</a:t>
            </a: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single </a:t>
            </a:r>
            <a:r>
              <a:rPr lang="pl-PL" dirty="0" err="1" smtClean="0"/>
              <a:t>output</a:t>
            </a:r>
            <a:r>
              <a:rPr lang="pl-PL" dirty="0" smtClean="0"/>
              <a:t> </a:t>
            </a:r>
            <a:r>
              <a:rPr lang="pl-PL" dirty="0" err="1" smtClean="0"/>
              <a:t>vector</a:t>
            </a:r>
            <a:r>
              <a:rPr lang="pl-PL" dirty="0" smtClean="0"/>
              <a:t>, </a:t>
            </a:r>
            <a:r>
              <a:rPr lang="pl-PL" dirty="0" err="1" smtClean="0"/>
              <a:t>predefined</a:t>
            </a:r>
            <a:r>
              <a:rPr lang="pl-PL" dirty="0" smtClean="0"/>
              <a:t> max </a:t>
            </a:r>
            <a:r>
              <a:rPr lang="pl-PL" dirty="0" err="1" smtClean="0"/>
              <a:t>length</a:t>
            </a:r>
            <a:r>
              <a:rPr lang="pl-PL" dirty="0" smtClean="0"/>
              <a:t>, </a:t>
            </a:r>
            <a:r>
              <a:rPr lang="pl-PL" dirty="0" err="1" smtClean="0"/>
              <a:t>actual</a:t>
            </a:r>
            <a:r>
              <a:rPr lang="pl-PL" dirty="0" smtClean="0"/>
              <a:t> </a:t>
            </a:r>
            <a:r>
              <a:rPr lang="pl-PL" dirty="0" err="1" smtClean="0"/>
              <a:t>length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returned</a:t>
            </a: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err="1" smtClean="0"/>
              <a:t>optional</a:t>
            </a:r>
            <a:r>
              <a:rPr lang="pl-PL" dirty="0" smtClean="0"/>
              <a:t> </a:t>
            </a:r>
            <a:r>
              <a:rPr lang="pl-PL" dirty="0" err="1" smtClean="0"/>
              <a:t>local</a:t>
            </a:r>
            <a:r>
              <a:rPr lang="pl-PL" dirty="0" smtClean="0"/>
              <a:t> </a:t>
            </a:r>
            <a:r>
              <a:rPr lang="pl-PL" dirty="0" err="1" smtClean="0"/>
              <a:t>static</a:t>
            </a:r>
            <a:r>
              <a:rPr lang="pl-PL" dirty="0" smtClean="0"/>
              <a:t> </a:t>
            </a:r>
            <a:r>
              <a:rPr lang="pl-PL" dirty="0" err="1" smtClean="0"/>
              <a:t>memory</a:t>
            </a:r>
            <a:r>
              <a:rPr lang="pl-PL" dirty="0" smtClean="0"/>
              <a:t>, </a:t>
            </a:r>
            <a:r>
              <a:rPr lang="pl-PL" dirty="0" err="1" smtClean="0"/>
              <a:t>know</a:t>
            </a:r>
            <a:r>
              <a:rPr lang="pl-PL" dirty="0" smtClean="0"/>
              <a:t> </a:t>
            </a:r>
            <a:r>
              <a:rPr lang="pl-PL" dirty="0" err="1" smtClean="0"/>
              <a:t>size</a:t>
            </a:r>
            <a:r>
              <a:rPr lang="pl-PL" dirty="0" smtClean="0"/>
              <a:t>, </a:t>
            </a:r>
            <a:r>
              <a:rPr lang="pl-PL" dirty="0" err="1" smtClean="0"/>
              <a:t>shared</a:t>
            </a:r>
            <a:r>
              <a:rPr lang="pl-PL" dirty="0" smtClean="0"/>
              <a:t> </a:t>
            </a:r>
            <a:r>
              <a:rPr lang="pl-PL" dirty="0" err="1" smtClean="0"/>
              <a:t>among</a:t>
            </a:r>
            <a:r>
              <a:rPr lang="pl-PL" dirty="0" smtClean="0"/>
              <a:t>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runtimes</a:t>
            </a:r>
            <a:endParaRPr lang="pl-PL" dirty="0" smtClean="0"/>
          </a:p>
        </p:txBody>
      </p:sp>
      <p:sp>
        <p:nvSpPr>
          <p:cNvPr id="8" name="pole tekstowe 7"/>
          <p:cNvSpPr txBox="1"/>
          <p:nvPr/>
        </p:nvSpPr>
        <p:spPr>
          <a:xfrm>
            <a:off x="539552" y="2276872"/>
            <a:ext cx="270875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dirty="0" err="1" smtClean="0"/>
              <a:t>Example</a:t>
            </a:r>
            <a:r>
              <a:rPr lang="pl-PL" dirty="0" smtClean="0"/>
              <a:t>: single </a:t>
            </a:r>
            <a:r>
              <a:rPr lang="pl-PL" dirty="0" err="1" smtClean="0"/>
              <a:t>visual</a:t>
            </a:r>
            <a:r>
              <a:rPr lang="pl-PL" dirty="0" smtClean="0"/>
              <a:t> </a:t>
            </a:r>
            <a:r>
              <a:rPr lang="pl-PL" dirty="0" err="1" smtClean="0"/>
              <a:t>pixel</a:t>
            </a:r>
            <a:endParaRPr lang="en-US" dirty="0"/>
          </a:p>
        </p:txBody>
      </p:sp>
      <p:sp>
        <p:nvSpPr>
          <p:cNvPr id="10" name="Prostokąt 9"/>
          <p:cNvSpPr/>
          <p:nvPr/>
        </p:nvSpPr>
        <p:spPr>
          <a:xfrm>
            <a:off x="3851920" y="2276872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4427984" y="2276872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row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5004048" y="2276872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col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6156176" y="2276872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5580112" y="2276872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6732240" y="2276872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923928" y="191683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 0         1         2         3        4         5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3868674" y="2924944"/>
            <a:ext cx="34396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err="1" smtClean="0">
                <a:solidFill>
                  <a:srgbClr val="FF0000"/>
                </a:solidFill>
              </a:rPr>
              <a:t>size</a:t>
            </a:r>
            <a:r>
              <a:rPr lang="pl-PL" sz="1600" dirty="0" smtClean="0">
                <a:solidFill>
                  <a:srgbClr val="FF0000"/>
                </a:solidFill>
              </a:rPr>
              <a:t>     </a:t>
            </a:r>
            <a:r>
              <a:rPr lang="pl-PL" sz="1600" dirty="0" err="1" smtClean="0">
                <a:solidFill>
                  <a:srgbClr val="FF0000"/>
                </a:solidFill>
              </a:rPr>
              <a:t>coordinates</a:t>
            </a:r>
            <a:r>
              <a:rPr lang="pl-PL" sz="1600" dirty="0" smtClean="0">
                <a:solidFill>
                  <a:srgbClr val="FF0000"/>
                </a:solidFill>
              </a:rPr>
              <a:t>                </a:t>
            </a:r>
            <a:r>
              <a:rPr lang="pl-PL" sz="1600" dirty="0" err="1" smtClean="0">
                <a:solidFill>
                  <a:srgbClr val="FF0000"/>
                </a:solidFill>
              </a:rPr>
              <a:t>value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9" name="Łącznik prosty ze strzałką 18"/>
          <p:cNvCxnSpPr/>
          <p:nvPr/>
        </p:nvCxnSpPr>
        <p:spPr>
          <a:xfrm rot="5400000" flipH="1" flipV="1">
            <a:off x="4032337" y="2888543"/>
            <a:ext cx="216024" cy="794"/>
          </a:xfrm>
          <a:prstGeom prst="straightConnector1">
            <a:avLst/>
          </a:prstGeom>
          <a:ln w="158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 rot="16200000" flipV="1">
            <a:off x="4680012" y="2816932"/>
            <a:ext cx="216024" cy="144016"/>
          </a:xfrm>
          <a:prstGeom prst="straightConnector1">
            <a:avLst/>
          </a:prstGeom>
          <a:ln w="158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/>
          <p:nvPr/>
        </p:nvCxnSpPr>
        <p:spPr>
          <a:xfrm rot="5400000" flipH="1" flipV="1">
            <a:off x="5076056" y="2780928"/>
            <a:ext cx="216024" cy="216024"/>
          </a:xfrm>
          <a:prstGeom prst="straightConnector1">
            <a:avLst/>
          </a:prstGeom>
          <a:ln w="158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 rot="5400000" flipH="1" flipV="1">
            <a:off x="6336593" y="2888543"/>
            <a:ext cx="216024" cy="794"/>
          </a:xfrm>
          <a:prstGeom prst="straightConnector1">
            <a:avLst/>
          </a:prstGeom>
          <a:ln w="158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 flipV="1">
            <a:off x="6588224" y="2780928"/>
            <a:ext cx="432048" cy="216024"/>
          </a:xfrm>
          <a:prstGeom prst="straightConnector1">
            <a:avLst/>
          </a:prstGeom>
          <a:ln w="158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ze strzałką 32"/>
          <p:cNvCxnSpPr/>
          <p:nvPr/>
        </p:nvCxnSpPr>
        <p:spPr>
          <a:xfrm rot="10800000">
            <a:off x="5868144" y="2780928"/>
            <a:ext cx="432048" cy="216024"/>
          </a:xfrm>
          <a:prstGeom prst="straightConnector1">
            <a:avLst/>
          </a:prstGeom>
          <a:ln w="158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Nawias klamrowy zamykający 35"/>
          <p:cNvSpPr/>
          <p:nvPr/>
        </p:nvSpPr>
        <p:spPr>
          <a:xfrm>
            <a:off x="7524328" y="2204864"/>
            <a:ext cx="144016" cy="57606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pole tekstowe 36"/>
          <p:cNvSpPr txBox="1"/>
          <p:nvPr/>
        </p:nvSpPr>
        <p:spPr>
          <a:xfrm>
            <a:off x="7668344" y="2298358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solidFill>
                  <a:srgbClr val="FF0000"/>
                </a:solidFill>
              </a:rPr>
              <a:t>12 </a:t>
            </a:r>
            <a:r>
              <a:rPr lang="pl-PL" sz="1600" dirty="0" err="1" smtClean="0">
                <a:solidFill>
                  <a:srgbClr val="FF0000"/>
                </a:solidFill>
              </a:rPr>
              <a:t>bytes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36" grpId="0" animBg="1"/>
      <p:bldP spid="37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E0DFE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E0DFE3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</TotalTime>
  <Words>1524</Words>
  <Application>Microsoft Office PowerPoint</Application>
  <PresentationFormat>Pokaz na ekranie (4:3)</PresentationFormat>
  <Paragraphs>310</Paragraphs>
  <Slides>20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Heuristic Search in Program Space for the AGINAO Cognitive Architecture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</vt:vector>
  </TitlesOfParts>
  <Company>Online Advertising Sp. z o.o.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Heuristic Search in Program Space for the AGINAO Cognitive Architecture</dc:title>
  <dc:creator>Wojciech Skaba</dc:creator>
  <cp:lastModifiedBy>Wojciech Skaba</cp:lastModifiedBy>
  <cp:revision>322</cp:revision>
  <dcterms:created xsi:type="dcterms:W3CDTF">2011-07-19T16:31:46Z</dcterms:created>
  <dcterms:modified xsi:type="dcterms:W3CDTF">2012-10-13T10:17:15Z</dcterms:modified>
</cp:coreProperties>
</file>